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39"/>
  </p:notesMasterIdLst>
  <p:sldIdLst>
    <p:sldId id="583" r:id="rId2"/>
    <p:sldId id="568" r:id="rId3"/>
    <p:sldId id="585" r:id="rId4"/>
    <p:sldId id="586" r:id="rId5"/>
    <p:sldId id="587" r:id="rId6"/>
    <p:sldId id="588" r:id="rId7"/>
    <p:sldId id="584" r:id="rId8"/>
    <p:sldId id="589" r:id="rId9"/>
    <p:sldId id="590" r:id="rId10"/>
    <p:sldId id="603" r:id="rId11"/>
    <p:sldId id="604" r:id="rId12"/>
    <p:sldId id="605" r:id="rId13"/>
    <p:sldId id="606" r:id="rId14"/>
    <p:sldId id="607" r:id="rId15"/>
    <p:sldId id="608" r:id="rId16"/>
    <p:sldId id="615" r:id="rId17"/>
    <p:sldId id="616" r:id="rId18"/>
    <p:sldId id="617" r:id="rId19"/>
    <p:sldId id="618" r:id="rId20"/>
    <p:sldId id="619" r:id="rId21"/>
    <p:sldId id="620" r:id="rId22"/>
    <p:sldId id="621" r:id="rId23"/>
    <p:sldId id="622" r:id="rId24"/>
    <p:sldId id="591" r:id="rId25"/>
    <p:sldId id="624" r:id="rId26"/>
    <p:sldId id="623" r:id="rId27"/>
    <p:sldId id="592" r:id="rId28"/>
    <p:sldId id="593" r:id="rId29"/>
    <p:sldId id="594" r:id="rId30"/>
    <p:sldId id="600" r:id="rId31"/>
    <p:sldId id="595" r:id="rId32"/>
    <p:sldId id="596" r:id="rId33"/>
    <p:sldId id="597" r:id="rId34"/>
    <p:sldId id="599" r:id="rId35"/>
    <p:sldId id="598" r:id="rId36"/>
    <p:sldId id="601" r:id="rId37"/>
    <p:sldId id="602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90"/>
    <p:restoredTop sz="95545"/>
  </p:normalViewPr>
  <p:slideViewPr>
    <p:cSldViewPr snapToGrid="0" snapToObjects="1">
      <p:cViewPr varScale="1">
        <p:scale>
          <a:sx n="166" d="100"/>
          <a:sy n="166" d="100"/>
        </p:scale>
        <p:origin x="1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37D81E-83B7-6042-BF62-B362D60C34B7}" type="datetimeFigureOut">
              <a:rPr kumimoji="1" lang="zh-CN" altLang="en-US" smtClean="0"/>
              <a:t>2023/3/9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FA8D2-2188-504F-95A0-6166AE845A0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9321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9835B7-387E-9F41-A203-11A3088A1EA0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7144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24C4A-6FD0-A54F-8ADA-0AF200E6DEAE}" type="datetime1">
              <a:rPr kumimoji="1" lang="en-SG" altLang="zh-CN" smtClean="0"/>
              <a:t>9/3/2023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56000" y="6356352"/>
            <a:ext cx="4080000" cy="365125"/>
          </a:xfrm>
        </p:spPr>
        <p:txBody>
          <a:bodyPr/>
          <a:lstStyle/>
          <a:p>
            <a:r>
              <a:rPr kumimoji="1" lang="en-US" altLang="zh-CN"/>
              <a:t>Game-Based Crowdsourcing for Data Labeling</a:t>
            </a:r>
            <a:endParaRPr kumimoji="1"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3683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FD888-F80C-254D-A076-F1A51B4A47CE}" type="datetime1">
              <a:rPr kumimoji="1" lang="en-SG" altLang="zh-CN" smtClean="0"/>
              <a:t>9/3/2023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Game-Based Crowdsourcing for Data Labeling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7859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40C5FE-09E3-6E40-AF18-FD356A362C97}" type="datetime1">
              <a:rPr kumimoji="1" lang="en-SG" altLang="zh-CN" smtClean="0"/>
              <a:t>9/3/2023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Game-Based Crowdsourcing for Data Labeling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30562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10093"/>
            <a:ext cx="10972800" cy="880372"/>
          </a:xfrm>
        </p:spPr>
        <p:txBody>
          <a:bodyPr>
            <a:normAutofit/>
          </a:bodyPr>
          <a:lstStyle>
            <a:lvl1pPr algn="l">
              <a:defRPr sz="4800">
                <a:latin typeface="Calibri" panose="020F0502020204030204" charset="0"/>
                <a:ea typeface="Calibri" panose="020F0502020204030204" charset="0"/>
                <a:cs typeface="Calibri" panose="020F0502020204030204" charset="0"/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70572"/>
            <a:ext cx="10972800" cy="4842572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3422C-732C-B648-B28C-BD2C1A339D9D}" type="datetime1">
              <a:rPr kumimoji="1" lang="en-SG" altLang="zh-CN" smtClean="0"/>
              <a:t>9/3/2023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Game-Based Crowdsourcing for Data Labeling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288032" y="1203087"/>
            <a:ext cx="10608501" cy="54863"/>
          </a:xfrm>
          <a:prstGeom prst="rect">
            <a:avLst/>
          </a:prstGeom>
          <a:solidFill>
            <a:srgbClr val="C30012"/>
          </a:solidFill>
          <a:ln w="19050">
            <a:solidFill>
              <a:srgbClr val="C300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160" b="1">
              <a:solidFill>
                <a:srgbClr val="AE0B2A"/>
              </a:solidFill>
            </a:endParaRPr>
          </a:p>
        </p:txBody>
      </p:sp>
      <p:pic>
        <p:nvPicPr>
          <p:cNvPr id="8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984" y="147969"/>
            <a:ext cx="1047217" cy="942496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264451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6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217594-144A-4C41-A74C-630222E2B350}" type="datetime1">
              <a:rPr kumimoji="1" lang="en-SG" altLang="zh-CN" smtClean="0"/>
              <a:t>9/3/2023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Game-Based Crowdsourcing for Data Labeling</a:t>
            </a:r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4659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525963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525963"/>
          </a:xfrm>
        </p:spPr>
        <p:txBody>
          <a:bodyPr/>
          <a:lstStyle>
            <a:lvl1pPr>
              <a:defRPr sz="3360"/>
            </a:lvl1pPr>
            <a:lvl2pPr>
              <a:defRPr sz="2880"/>
            </a:lvl2pPr>
            <a:lvl3pPr>
              <a:defRPr sz="2400"/>
            </a:lvl3pPr>
            <a:lvl4pPr>
              <a:defRPr sz="2160"/>
            </a:lvl4pPr>
            <a:lvl5pPr>
              <a:defRPr sz="2160"/>
            </a:lvl5pPr>
            <a:lvl6pPr>
              <a:defRPr sz="2160"/>
            </a:lvl6pPr>
            <a:lvl7pPr>
              <a:defRPr sz="2160"/>
            </a:lvl7pPr>
            <a:lvl8pPr>
              <a:defRPr sz="2160"/>
            </a:lvl8pPr>
            <a:lvl9pPr>
              <a:defRPr sz="216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F6F756-D7CA-724D-84E0-1AB929C42AA4}" type="datetime1">
              <a:rPr kumimoji="1" lang="en-SG" altLang="zh-CN" smtClean="0"/>
              <a:t>9/3/2023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Game-Based Crowdsourcing for Data Labeling</a:t>
            </a:r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85242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4"/>
            <a:ext cx="5389033" cy="639762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880"/>
            </a:lvl1pPr>
            <a:lvl2pPr>
              <a:defRPr sz="2400"/>
            </a:lvl2pPr>
            <a:lvl3pPr>
              <a:defRPr sz="2160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3955C-A0A2-D14C-9B35-C5593362B4DC}" type="datetime1">
              <a:rPr kumimoji="1" lang="en-SG" altLang="zh-CN" smtClean="0"/>
              <a:t>9/3/2023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Game-Based Crowdsourcing for Data Labeling</a:t>
            </a:r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16319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E04E9C-7E82-1743-8EB7-9F9CC89DCF8F}" type="datetime1">
              <a:rPr kumimoji="1" lang="en-SG" altLang="zh-CN" smtClean="0"/>
              <a:t>9/3/2023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Game-Based Crowdsourcing for Data Labeling</a:t>
            </a:r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03861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745F03-0CF6-C441-86C3-9D366AD08E4C}" type="datetime1">
              <a:rPr kumimoji="1" lang="en-SG" altLang="zh-CN" smtClean="0"/>
              <a:t>9/3/2023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Game-Based Crowdsourcing for Data Labeling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072475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1"/>
            <a:ext cx="4011084" cy="1162050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0"/>
            <a:ext cx="6815667" cy="5853113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1"/>
            <a:ext cx="4011084" cy="4691063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F7C43C-D5CE-A148-BEF2-BFF2BF6A234A}" type="datetime1">
              <a:rPr kumimoji="1" lang="en-SG" altLang="zh-CN" smtClean="0"/>
              <a:t>9/3/2023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Game-Based Crowdsourcing for Data Labeling</a:t>
            </a:r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02579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35D46-0569-5941-8464-C4329856BFA5}" type="datetime1">
              <a:rPr kumimoji="1" lang="en-SG" altLang="zh-CN" smtClean="0"/>
              <a:t>9/3/2023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Game-Based Crowdsourcing for Data Labeling</a:t>
            </a:r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98490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10092"/>
            <a:ext cx="10972800" cy="99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04344"/>
            <a:ext cx="10972800" cy="470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D8C3A4-0831-5342-9203-F4FF54D57D90}" type="datetime1">
              <a:rPr kumimoji="1" lang="en-SG" altLang="zh-CN" smtClean="0"/>
              <a:t>9/3/2023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56000" y="6356352"/>
            <a:ext cx="408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-US" altLang="zh-CN"/>
              <a:t>Game-Based Crowdsourcing for Data Labeling</a:t>
            </a:r>
            <a:endParaRPr kumimoji="1" lang="zh-CN" alt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6ED1DC-EB24-2D46-9C9F-DBDF840474E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9021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548640" rtl="0" eaLnBrk="1" latinLnBrk="0" hangingPunct="1"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11480" indent="-411480" algn="l" defTabSz="548640" rtl="0" eaLnBrk="1" latinLnBrk="0" hangingPunct="1">
        <a:spcBef>
          <a:spcPct val="20000"/>
        </a:spcBef>
        <a:buFont typeface="Arial" panose="020B0604020202020204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buFont typeface="Arial" panose="020B0604020202020204"/>
        <a:buChar char="–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548640" rtl="0" eaLnBrk="1" latinLnBrk="0" hangingPunct="1">
        <a:spcBef>
          <a:spcPct val="20000"/>
        </a:spcBef>
        <a:buFont typeface="Arial" panose="020B0604020202020204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548640" rtl="0" eaLnBrk="1" latinLnBrk="0" hangingPunct="1">
        <a:spcBef>
          <a:spcPct val="20000"/>
        </a:spcBef>
        <a:buFont typeface="Arial" panose="020B0604020202020204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548640" rtl="0" eaLnBrk="1" latinLnBrk="0" hangingPunct="1">
        <a:spcBef>
          <a:spcPct val="20000"/>
        </a:spcBef>
        <a:buFont typeface="Arial" panose="020B0604020202020204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mailto:653564309@qq.com" TargetMode="External"/><Relationship Id="rId7" Type="http://schemas.openxmlformats.org/officeDocument/2006/relationships/image" Target="../media/image21.jpeg"/><Relationship Id="rId2" Type="http://schemas.openxmlformats.org/officeDocument/2006/relationships/hyperlink" Target="mailto:34sdg4gfwr4@ruc.edu.c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34gdggfdgrtyhyr@163.com" TargetMode="External"/><Relationship Id="rId5" Type="http://schemas.openxmlformats.org/officeDocument/2006/relationships/hyperlink" Target="mailto:chigua@sina.cn" TargetMode="External"/><Relationship Id="rId4" Type="http://schemas.openxmlformats.org/officeDocument/2006/relationships/hyperlink" Target="mailto:hehehe@gmail.com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hehehe@.gmail.com" TargetMode="External"/><Relationship Id="rId2" Type="http://schemas.openxmlformats.org/officeDocument/2006/relationships/hyperlink" Target="mailto:34sdg4gfwr4@ruc.edu.cn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anaconda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hehehe@.gmail.com" TargetMode="External"/><Relationship Id="rId2" Type="http://schemas.openxmlformats.org/officeDocument/2006/relationships/hyperlink" Target="mailto:34sdg4gfwr4@ruc.edu.c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crapy.org/" TargetMode="External"/><Relationship Id="rId4" Type="http://schemas.openxmlformats.org/officeDocument/2006/relationships/hyperlink" Target="https://www.selenium.dev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cc.com/firm/d1b84f508d958bdd374cba6f903686b3.html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aike.baidu.com/item/&#19975;&#24471;&#20449;&#24687;&#25216;&#26415;&#32929;&#20221;&#26377;&#38480;&#20844;&#21496;/20101094" TargetMode="External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tats.gov.cn/tjsj/sjjd/202303/t20230309_1936941.html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rs.tuna.tsinghua.edu.cn/anaconda/archive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hyperlink" Target="https://stackoverflow.co/explore-teams/?utm_source=adwords&amp;utm_medium=ppc&amp;utm_campaign=kb_teams_search_nb_dsa_targeted_audiences_namer&amp;_bt=608707708710&amp;_bk=&amp;_bm=&amp;_bn=g&amp;gclid=EAIaIQobChMIm_ONjZbM_QIVzQorCh3COwC7EAAYASAAEgLF_fD_BwE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ech.sina.cn/csj/2020-03-18/doc-iimxyqwa1291598.d.html" TargetMode="External"/><Relationship Id="rId5" Type="http://schemas.openxmlformats.org/officeDocument/2006/relationships/hyperlink" Target="https://m.qudong.com/pcarticle/140204" TargetMode="Externa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rummy.com/software/BeautifulSoup/bs4/doc/index.zh.html#id4" TargetMode="Externa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zhuanlan.zhihu.com/p/455782868" TargetMode="Externa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finance.sina.com.cn/stock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finance.sina.com.cn/stock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.ruc.edu.cn/data-science/ds100" TargetMode="External"/><Relationship Id="rId3" Type="http://schemas.openxmlformats.org/officeDocument/2006/relationships/hyperlink" Target="https://mirrors.tuna.tsinghua.edu.cn/anaconda/archive/" TargetMode="External"/><Relationship Id="rId7" Type="http://schemas.openxmlformats.org/officeDocument/2006/relationships/hyperlink" Target="https://github.com/" TargetMode="External"/><Relationship Id="rId12" Type="http://schemas.openxmlformats.org/officeDocument/2006/relationships/hyperlink" Target="https://scrapy.org/" TargetMode="External"/><Relationship Id="rId2" Type="http://schemas.openxmlformats.org/officeDocument/2006/relationships/hyperlink" Target="https://www.anaconda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ypi.org/" TargetMode="External"/><Relationship Id="rId11" Type="http://schemas.openxmlformats.org/officeDocument/2006/relationships/hyperlink" Target="https://www.runoob.com/git/git-basic-operations.html" TargetMode="External"/><Relationship Id="rId5" Type="http://schemas.openxmlformats.org/officeDocument/2006/relationships/hyperlink" Target="https://blog.csdn.net/kullollo/article/details/109448254" TargetMode="External"/><Relationship Id="rId10" Type="http://schemas.openxmlformats.org/officeDocument/2006/relationships/hyperlink" Target="https://git-scm.com/" TargetMode="External"/><Relationship Id="rId4" Type="http://schemas.openxmlformats.org/officeDocument/2006/relationships/hyperlink" Target="https://blog.csdn.net/kullollo/article/details/120687690" TargetMode="External"/><Relationship Id="rId9" Type="http://schemas.openxmlformats.org/officeDocument/2006/relationships/hyperlink" Target="https://gitforwindows.org/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m.qudong.com/pcarticle/140204" TargetMode="External"/><Relationship Id="rId3" Type="http://schemas.openxmlformats.org/officeDocument/2006/relationships/hyperlink" Target="https://baike.baidu.com/item/&#19975;&#24471;&#20449;&#24687;&#25216;&#26415;&#32929;&#20221;&#26377;&#38480;&#20844;&#21496;/20101094" TargetMode="External"/><Relationship Id="rId7" Type="http://schemas.openxmlformats.org/officeDocument/2006/relationships/hyperlink" Target="https://tech.sina.cn/csj/2020-03-18/doc-iimxyqwa1291598.d.html" TargetMode="External"/><Relationship Id="rId2" Type="http://schemas.openxmlformats.org/officeDocument/2006/relationships/hyperlink" Target="https://www.selenium.dev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tackoverflow.co/explore-teams/?utm_source=adwords&amp;utm_medium=ppc&amp;utm_campaign=kb_teams_search_nb_dsa_targeted_audiences_namer&amp;_bt=608707708710&amp;_bk=&amp;_bm=&amp;_bn=g&amp;gclid=EAIaIQobChMIm_ONjZbM_QIVzQorCh3COwC7EAAYASAAEgLF_fD_BwE" TargetMode="External"/><Relationship Id="rId11" Type="http://schemas.openxmlformats.org/officeDocument/2006/relationships/hyperlink" Target="https://finance.sina.com.cn/stock/" TargetMode="External"/><Relationship Id="rId5" Type="http://schemas.openxmlformats.org/officeDocument/2006/relationships/hyperlink" Target="http://www.stats.gov.cn/tjsj/sjjd/202303/t20230309_1936941.html" TargetMode="External"/><Relationship Id="rId10" Type="http://schemas.openxmlformats.org/officeDocument/2006/relationships/hyperlink" Target="https://www.crummy.com/software/BeautifulSoup/bs4/doc/index.zh.html" TargetMode="External"/><Relationship Id="rId4" Type="http://schemas.openxmlformats.org/officeDocument/2006/relationships/hyperlink" Target="https://www.qcc.com/firm/d1b84f508d958bdd374cba6f903686b3.html" TargetMode="External"/><Relationship Id="rId9" Type="http://schemas.openxmlformats.org/officeDocument/2006/relationships/hyperlink" Target="https://zhuanlan.zhihu.com/p/455782868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log.csdn.net/kullollo/article/details/120687690" TargetMode="External"/><Relationship Id="rId5" Type="http://schemas.openxmlformats.org/officeDocument/2006/relationships/hyperlink" Target="https://blog.csdn.net/kullollo/article/details/109448254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pypi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ypi.org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hyperlink" Target="https://git.ruc.edu.cn/data-science/ds100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forwindows.org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git-scm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runoob.com/git/git-basic-operations.htm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1D2D8E-244A-ED4C-9BCD-E11A212B75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/>
              <a:t>lab 1:</a:t>
            </a:r>
            <a:r>
              <a:rPr kumimoji="1" lang="zh-CN" altLang="en-US" dirty="0"/>
              <a:t>互联网信息获取与解析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877C75-5A1F-824D-BDDA-595F39AF16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pPr marL="571500" indent="-571500" algn="l">
              <a:buFont typeface="Wingdings" pitchFamily="2" charset="2"/>
              <a:buChar char="ü"/>
            </a:pPr>
            <a:r>
              <a:rPr kumimoji="1" lang="zh-CN" altLang="en-US" dirty="0"/>
              <a:t>实验环境</a:t>
            </a:r>
            <a:endParaRPr kumimoji="1" lang="en-US" altLang="zh-CN" dirty="0"/>
          </a:p>
          <a:p>
            <a:pPr marL="571500" indent="-571500" algn="l">
              <a:buFont typeface="Wingdings" pitchFamily="2" charset="2"/>
              <a:buChar char="ü"/>
            </a:pPr>
            <a:r>
              <a:rPr kumimoji="1" lang="en-US" altLang="zh-CN" dirty="0"/>
              <a:t>git</a:t>
            </a:r>
            <a:r>
              <a:rPr kumimoji="1" lang="zh-CN" altLang="en-US" dirty="0"/>
              <a:t>安装与使用</a:t>
            </a:r>
            <a:endParaRPr kumimoji="1" lang="en-US" altLang="zh-CN" dirty="0"/>
          </a:p>
          <a:p>
            <a:pPr marL="571500" indent="-571500" algn="l">
              <a:buFont typeface="Wingdings" pitchFamily="2" charset="2"/>
              <a:buChar char="ü"/>
            </a:pPr>
            <a:r>
              <a:rPr kumimoji="1" lang="zh-CN" altLang="en-US" dirty="0"/>
              <a:t>正则表达式</a:t>
            </a:r>
            <a:endParaRPr kumimoji="1" lang="en-US" altLang="zh-CN" b="1" dirty="0"/>
          </a:p>
          <a:p>
            <a:pPr marL="571500" indent="-571500" algn="l">
              <a:buFont typeface="Wingdings" pitchFamily="2" charset="2"/>
              <a:buChar char="ü"/>
            </a:pPr>
            <a:r>
              <a:rPr kumimoji="1" lang="zh-CN" altLang="en-US" dirty="0"/>
              <a:t>爬虫</a:t>
            </a:r>
            <a:endParaRPr kumimoji="1" lang="en-US" altLang="zh-CN" dirty="0"/>
          </a:p>
        </p:txBody>
      </p:sp>
      <p:pic>
        <p:nvPicPr>
          <p:cNvPr id="5" name="图片 4" descr="徽标&#10;&#10;描述已自动生成">
            <a:extLst>
              <a:ext uri="{FF2B5EF4-FFF2-40B4-BE49-F238E27FC236}">
                <a16:creationId xmlns:a16="http://schemas.microsoft.com/office/drawing/2014/main" id="{06A4399A-6677-354B-9A1F-BF5E4B444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8900" y="0"/>
            <a:ext cx="1333501" cy="116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099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26D1C-232F-6109-05D2-73983BAD7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正则表达式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251AF4-3284-BA55-5869-1007EA6D6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513780"/>
            <a:ext cx="10972800" cy="4842572"/>
          </a:xfrm>
        </p:spPr>
        <p:txBody>
          <a:bodyPr/>
          <a:lstStyle/>
          <a:p>
            <a:r>
              <a:rPr lang="zh-CN" altLang="en-US" dirty="0"/>
              <a:t>什么是正则表达式</a:t>
            </a:r>
            <a:endParaRPr lang="en-US" altLang="zh-CN" dirty="0"/>
          </a:p>
          <a:p>
            <a:r>
              <a:rPr lang="zh-CN" altLang="en-US" dirty="0"/>
              <a:t>为什么需要正则表达式</a:t>
            </a:r>
            <a:endParaRPr lang="en-US" altLang="zh-CN" dirty="0"/>
          </a:p>
          <a:p>
            <a:r>
              <a:rPr lang="zh-CN" altLang="en-US" dirty="0"/>
              <a:t>怎么写正则表达式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5980F0-5577-A3F5-9CFB-69F23A9EE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2913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B87E3-4A68-CCD9-A14E-D834F662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什么是正则表达式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DE289C-FF8B-D265-1072-94FE89489C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latinLnBrk="1"/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正则表达式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(Regular Expression)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是一种文本模式，包括普通字符（例如，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a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到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z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之间的字母）和特殊字符（称为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"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元字符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"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）。</a:t>
            </a:r>
          </a:p>
          <a:p>
            <a:pPr algn="l" latinLnBrk="1"/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正则表达式使用单个字符串来描述、匹配一系列匹配某个句法规则的字符串。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algn="l" latinLnBrk="1"/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更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规范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的定义详见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Helvetica Neue"/>
              </a:rPr>
              <a:t>gitlab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 </a:t>
            </a:r>
            <a:r>
              <a:rPr lang="en-US" altLang="zh-CN" b="0" i="0" dirty="0">
                <a:effectLst/>
                <a:latin typeface="Helvetica Neue"/>
              </a:rPr>
              <a:t>re_theory.pdf</a:t>
            </a:r>
            <a:endParaRPr lang="zh-CN" altLang="en-US" b="0" i="0" dirty="0">
              <a:effectLst/>
              <a:latin typeface="Helvetica Neue"/>
            </a:endParaRPr>
          </a:p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94026B-29ED-E18C-33F0-3F669379F7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5674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B2639F-BC1A-D7BD-4AB7-4B3C6B50CF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什么是正则表达式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E67D0B-4D9D-6B2F-CC70-4199273852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333333"/>
                </a:solidFill>
                <a:latin typeface="Helvetica Neue"/>
                <a:sym typeface="FZHei-B01S" panose="02010601030101010101" pitchFamily="2" charset="-122"/>
              </a:rPr>
              <a:t>11</a:t>
            </a:r>
            <a:r>
              <a:rPr lang="zh-CN" altLang="en-US" dirty="0">
                <a:solidFill>
                  <a:srgbClr val="333333"/>
                </a:solidFill>
                <a:latin typeface="Helvetica Neue"/>
                <a:sym typeface="FZHei-B01S" panose="02010601030101010101" pitchFamily="2" charset="-122"/>
              </a:rPr>
              <a:t>位手机号 ： </a:t>
            </a:r>
            <a:r>
              <a:rPr lang="en-US" altLang="zh-CN" dirty="0">
                <a:solidFill>
                  <a:srgbClr val="333333"/>
                </a:solidFill>
                <a:latin typeface="Helvetica Neue"/>
                <a:sym typeface="FZHei-B01S" panose="02010601030101010101" pitchFamily="2" charset="-122"/>
              </a:rPr>
              <a:t>1[0-9]{10}</a:t>
            </a:r>
          </a:p>
          <a:p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moon, </a:t>
            </a:r>
            <a:r>
              <a:rPr lang="en-US" altLang="zh-CN" dirty="0" err="1">
                <a:solidFill>
                  <a:srgbClr val="333333"/>
                </a:solidFill>
                <a:latin typeface="Helvetica Neue"/>
              </a:rPr>
              <a:t>moooon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, </a:t>
            </a:r>
            <a:r>
              <a:rPr lang="en-US" altLang="zh-CN" dirty="0" err="1">
                <a:solidFill>
                  <a:srgbClr val="333333"/>
                </a:solidFill>
                <a:latin typeface="Helvetica Neue"/>
              </a:rPr>
              <a:t>moooooon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… :   m(</a:t>
            </a:r>
            <a:r>
              <a:rPr lang="en-US" altLang="zh-CN" dirty="0" err="1">
                <a:solidFill>
                  <a:srgbClr val="333333"/>
                </a:solidFill>
                <a:latin typeface="Helvetica Neue"/>
              </a:rPr>
              <a:t>oo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)+n</a:t>
            </a:r>
            <a:endParaRPr lang="zh-CN" altLang="en-US" dirty="0">
              <a:solidFill>
                <a:srgbClr val="333333"/>
              </a:solidFill>
              <a:latin typeface="Helvetica Neue"/>
            </a:endParaRPr>
          </a:p>
          <a:p>
            <a:r>
              <a:rPr lang="en-US" altLang="zh-CN" dirty="0"/>
              <a:t>moon, </a:t>
            </a:r>
            <a:r>
              <a:rPr lang="en-US" altLang="zh-CN" dirty="0" err="1"/>
              <a:t>muun</a:t>
            </a:r>
            <a:r>
              <a:rPr lang="en-US" altLang="zh-CN" dirty="0"/>
              <a:t>, </a:t>
            </a:r>
            <a:r>
              <a:rPr lang="en-US" altLang="zh-CN" dirty="0" err="1"/>
              <a:t>moooon</a:t>
            </a:r>
            <a:r>
              <a:rPr lang="en-US" altLang="zh-CN" dirty="0"/>
              <a:t>, </a:t>
            </a:r>
            <a:r>
              <a:rPr lang="en-US" altLang="zh-CN" dirty="0" err="1"/>
              <a:t>muuuun</a:t>
            </a:r>
            <a:r>
              <a:rPr lang="en-US" altLang="zh-CN" dirty="0"/>
              <a:t>:  m((</a:t>
            </a:r>
            <a:r>
              <a:rPr lang="en-US" altLang="zh-CN" dirty="0" err="1"/>
              <a:t>oo</a:t>
            </a:r>
            <a:r>
              <a:rPr lang="en-US" altLang="zh-CN" dirty="0"/>
              <a:t>)+|(</a:t>
            </a:r>
            <a:r>
              <a:rPr lang="en-US" altLang="zh-CN" dirty="0" err="1"/>
              <a:t>uu</a:t>
            </a:r>
            <a:r>
              <a:rPr lang="en-US" altLang="zh-CN" dirty="0"/>
              <a:t>)+)n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4558FC-DAB3-B4E7-F3E9-EC39A391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56213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0803B6-531F-9020-2484-56595FD21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为什么要用正则表达式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71D19B-E81B-9C24-4B56-346958CA3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13</a:t>
            </a:fld>
            <a:endParaRPr kumimoji="1" lang="zh-CN" altLang="en-US"/>
          </a:p>
        </p:txBody>
      </p:sp>
      <p:pic>
        <p:nvPicPr>
          <p:cNvPr id="6" name="Picture 2" descr="举个例子 的图像结果">
            <a:extLst>
              <a:ext uri="{FF2B5EF4-FFF2-40B4-BE49-F238E27FC236}">
                <a16:creationId xmlns:a16="http://schemas.microsoft.com/office/drawing/2014/main" id="{B8206359-DC6A-949C-EBE5-BCBAC54DA2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9" t="6134" r="11965" b="29207"/>
          <a:stretch>
            <a:fillRect/>
          </a:stretch>
        </p:blipFill>
        <p:spPr bwMode="auto">
          <a:xfrm>
            <a:off x="9103704" y="74865"/>
            <a:ext cx="2783496" cy="1385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E6ADE0E-C245-F0D5-CEE9-FB71BA10F3D0}"/>
              </a:ext>
            </a:extLst>
          </p:cNvPr>
          <p:cNvSpPr txBox="1"/>
          <p:nvPr/>
        </p:nvSpPr>
        <p:spPr>
          <a:xfrm>
            <a:off x="6269022" y="2030279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169.237.46.168 - - [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26/Jan/2014:10:47:58 </a:t>
            </a:r>
            <a:endParaRPr lang="en-US" altLang="zh-CN" dirty="0"/>
          </a:p>
          <a:p>
            <a:r>
              <a:rPr lang="en-US" altLang="zh-CN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-0800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"GET /stat141/Winter04/ HTTP/1.1" 200 </a:t>
            </a:r>
            <a:endParaRPr lang="en-US" altLang="zh-CN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2585 "http://anson.ucdavis.edu/courses/" </a:t>
            </a:r>
            <a:endParaRPr lang="zh-CN" altLang="en-US" dirty="0"/>
          </a:p>
        </p:txBody>
      </p:sp>
      <p:sp>
        <p:nvSpPr>
          <p:cNvPr id="8" name="TextBox 24">
            <a:extLst>
              <a:ext uri="{FF2B5EF4-FFF2-40B4-BE49-F238E27FC236}">
                <a16:creationId xmlns:a16="http://schemas.microsoft.com/office/drawing/2014/main" id="{1E78CC43-6C32-4072-092C-7921430DF26C}"/>
              </a:ext>
            </a:extLst>
          </p:cNvPr>
          <p:cNvSpPr txBox="1"/>
          <p:nvPr/>
        </p:nvSpPr>
        <p:spPr>
          <a:xfrm>
            <a:off x="7075701" y="3495350"/>
            <a:ext cx="4675141" cy="96992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noProof="0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要求从这个日志数据中提取出年、</a:t>
            </a:r>
            <a:r>
              <a:rPr lang="zh-CN" altLang="en-US" sz="2000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月、</a:t>
            </a:r>
            <a:r>
              <a:rPr lang="zh-CN" altLang="en-US" sz="2000" noProof="0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日</a:t>
            </a:r>
            <a:r>
              <a:rPr lang="zh-CN" altLang="en-US" sz="2000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、时、分、秒，该如何操作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mic Sans MS" panose="030F0702030302020204" charset="0"/>
              <a:ea typeface="Comic Sans MS" panose="030F0702030302020204" charset="0"/>
              <a:sym typeface="FZHei-B01S" panose="02010601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6BC9DBF-8758-4234-052E-313CAD99132C}"/>
              </a:ext>
            </a:extLst>
          </p:cNvPr>
          <p:cNvSpPr txBox="1"/>
          <p:nvPr/>
        </p:nvSpPr>
        <p:spPr>
          <a:xfrm>
            <a:off x="248652" y="2152786"/>
            <a:ext cx="547035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replace(old, new[, max])</a:t>
            </a:r>
          </a:p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字符串中的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old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（旧字符串） 替换成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new(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新字符串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)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，如果指定第三个参数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max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，则替换不超过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Helvetica Neue"/>
              </a:rPr>
              <a:t>max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Helvetica Neue"/>
              </a:rPr>
              <a:t>次</a:t>
            </a:r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endParaRPr lang="en-US" altLang="zh-CN" b="0" i="0" dirty="0">
              <a:solidFill>
                <a:srgbClr val="333333"/>
              </a:solidFill>
              <a:effectLst/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split(</a:t>
            </a:r>
            <a:r>
              <a:rPr lang="en-US" altLang="zh-CN" dirty="0" err="1"/>
              <a:t>str,num</a:t>
            </a:r>
            <a:r>
              <a:rPr lang="en-US" altLang="zh-CN" dirty="0"/>
              <a:t>)</a:t>
            </a:r>
          </a:p>
          <a:p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split() 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通过指定分隔符对字符串进行切片，如果参数 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num 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有指定值，则分隔 </a:t>
            </a:r>
            <a:r>
              <a:rPr lang="en-US" altLang="zh-CN" dirty="0">
                <a:solidFill>
                  <a:srgbClr val="333333"/>
                </a:solidFill>
                <a:latin typeface="Helvetica Neue"/>
              </a:rPr>
              <a:t>num+1 </a:t>
            </a:r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个子字符串</a:t>
            </a:r>
            <a:endParaRPr lang="en-US" altLang="zh-CN" dirty="0">
              <a:solidFill>
                <a:srgbClr val="333333"/>
              </a:solidFill>
              <a:latin typeface="Helvetica Neue"/>
            </a:endParaRPr>
          </a:p>
          <a:p>
            <a:endParaRPr lang="en-US" altLang="zh-CN" dirty="0">
              <a:solidFill>
                <a:srgbClr val="333333"/>
              </a:solidFill>
              <a:latin typeface="Helvetica Neu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strip([chars])</a:t>
            </a:r>
          </a:p>
          <a:p>
            <a:r>
              <a:rPr lang="zh-CN" altLang="en-US" dirty="0">
                <a:solidFill>
                  <a:srgbClr val="333333"/>
                </a:solidFill>
                <a:latin typeface="Helvetica Neue"/>
              </a:rPr>
              <a:t>用于移除字符串头尾指定的字符（默认为空格或换行符）或字符序列。</a:t>
            </a:r>
            <a:endParaRPr lang="en-US" altLang="zh-CN" dirty="0">
              <a:solidFill>
                <a:srgbClr val="333333"/>
              </a:solidFill>
              <a:latin typeface="Helvetica Neue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721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04D49F-95E0-8C70-F73E-C99555C28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为什么要用正则表达式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25A64C7-1FBA-6604-2A51-6C7EF6F1F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14</a:t>
            </a:fld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520DCBB-15C2-2E19-140E-23B07B8FC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179" y="1901658"/>
            <a:ext cx="10972800" cy="217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09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80CD59-2978-C42A-E1B1-365F8A2D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为什么要用正则表达式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1A83E6-A7E9-7949-8415-9400C785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45E4512-3F8E-5B92-D8A0-CFBF5B05B725}"/>
              </a:ext>
            </a:extLst>
          </p:cNvPr>
          <p:cNvSpPr txBox="1"/>
          <p:nvPr/>
        </p:nvSpPr>
        <p:spPr>
          <a:xfrm>
            <a:off x="941471" y="1905506"/>
            <a:ext cx="609442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000000"/>
                </a:solidFill>
                <a:latin typeface="Consolas" panose="020B0609020204030204" pitchFamily="49" charset="0"/>
                <a:hlinkClick r:id="rId2"/>
              </a:rPr>
              <a:t>34sdg4gfwr4</a:t>
            </a:r>
            <a:r>
              <a:rPr lang="en-US" altLang="zh-CN" sz="3200" dirty="0">
                <a:solidFill>
                  <a:srgbClr val="000000"/>
                </a:solidFill>
                <a:effectLst/>
                <a:latin typeface="Consolas" panose="020B0609020204030204" pitchFamily="49" charset="0"/>
                <a:hlinkClick r:id="rId2"/>
              </a:rPr>
              <a:t>@ruc.edu.cn</a:t>
            </a:r>
            <a:endParaRPr lang="en-US" altLang="zh-CN" sz="32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3200" dirty="0">
                <a:solidFill>
                  <a:srgbClr val="000000"/>
                </a:solidFill>
                <a:latin typeface="Consolas" panose="020B0609020204030204" pitchFamily="49" charset="0"/>
                <a:hlinkClick r:id="rId3"/>
              </a:rPr>
              <a:t>653564309@qq.com</a:t>
            </a:r>
            <a:endParaRPr lang="en-US" altLang="zh-CN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3200" dirty="0">
                <a:solidFill>
                  <a:srgbClr val="000000"/>
                </a:solidFill>
                <a:latin typeface="Consolas" panose="020B0609020204030204" pitchFamily="49" charset="0"/>
                <a:hlinkClick r:id="rId4"/>
              </a:rPr>
              <a:t>hehehe@gmail.com</a:t>
            </a:r>
            <a:endParaRPr lang="en-US" altLang="zh-CN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3200" dirty="0">
                <a:solidFill>
                  <a:srgbClr val="000000"/>
                </a:solidFill>
                <a:latin typeface="Consolas" panose="020B0609020204030204" pitchFamily="49" charset="0"/>
                <a:hlinkClick r:id="rId5"/>
              </a:rPr>
              <a:t>chigua@sina.cn</a:t>
            </a:r>
            <a:endParaRPr lang="en-US" altLang="zh-CN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3200" dirty="0">
                <a:solidFill>
                  <a:srgbClr val="000000"/>
                </a:solidFill>
                <a:latin typeface="Consolas" panose="020B0609020204030204" pitchFamily="49" charset="0"/>
                <a:hlinkClick r:id="rId6"/>
              </a:rPr>
              <a:t>34gdggfdgrtyhyr@163.com</a:t>
            </a:r>
            <a:endParaRPr lang="en-US" altLang="zh-CN" sz="32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3200" dirty="0">
                <a:solidFill>
                  <a:srgbClr val="000000"/>
                </a:solidFill>
                <a:latin typeface="Consolas" panose="020B0609020204030204" pitchFamily="49" charset="0"/>
              </a:rPr>
              <a:t>... ...</a:t>
            </a:r>
          </a:p>
          <a:p>
            <a:endParaRPr lang="en-US" altLang="zh-CN" sz="3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extBox 24">
            <a:extLst>
              <a:ext uri="{FF2B5EF4-FFF2-40B4-BE49-F238E27FC236}">
                <a16:creationId xmlns:a16="http://schemas.microsoft.com/office/drawing/2014/main" id="{4A07F5FC-E0E1-5EA8-EE83-D7907CB4C9A7}"/>
              </a:ext>
            </a:extLst>
          </p:cNvPr>
          <p:cNvSpPr txBox="1"/>
          <p:nvPr/>
        </p:nvSpPr>
        <p:spPr>
          <a:xfrm>
            <a:off x="7035899" y="1845349"/>
            <a:ext cx="4675141" cy="972494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noProof="0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如果验证一个字符串是否是电子邮箱呢？</a:t>
            </a:r>
            <a:endParaRPr lang="en-US" altLang="zh-CN" sz="2000" noProof="0" dirty="0">
              <a:latin typeface="Comic Sans MS" panose="030F0702030302020204" charset="0"/>
              <a:ea typeface="Comic Sans MS" panose="030F0702030302020204" charset="0"/>
              <a:sym typeface="FZHei-B01S" panose="02010601030101010101" pitchFamily="2" charset="-122"/>
            </a:endParaRPr>
          </a:p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dirty="0">
                <a:ln>
                  <a:noFill/>
                </a:ln>
                <a:effectLst/>
                <a:uLnTx/>
                <a:uFillTx/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依然自己写规则判断吗？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mic Sans MS" panose="030F0702030302020204" charset="0"/>
              <a:ea typeface="Comic Sans MS" panose="030F0702030302020204" charset="0"/>
              <a:sym typeface="FZHei-B01S" panose="02010601030101010101" pitchFamily="2" charset="-122"/>
            </a:endParaRPr>
          </a:p>
        </p:txBody>
      </p:sp>
      <p:pic>
        <p:nvPicPr>
          <p:cNvPr id="7" name="Picture 2" descr="地铁老人看手机 的图像结果">
            <a:extLst>
              <a:ext uri="{FF2B5EF4-FFF2-40B4-BE49-F238E27FC236}">
                <a16:creationId xmlns:a16="http://schemas.microsoft.com/office/drawing/2014/main" id="{AF985D3A-E6FF-DF19-463A-DD33FD760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856" y="2939147"/>
            <a:ext cx="3247225" cy="3708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0237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0FF4E7-1739-7DFB-C94A-882809BAB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D6A49C-89A2-28A1-DD40-DA01E38C8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221AF08-12EC-CE2C-4E50-FE284C27990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1" y="1370013"/>
            <a:ext cx="4908884" cy="45981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1</a:t>
            </a:r>
            <a:r>
              <a:rPr lang="zh-CN" altLang="en-US" sz="20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：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判断是否是合法邮箱</a:t>
            </a:r>
            <a:endParaRPr lang="en-US" altLang="zh-CN" sz="2000" b="0" i="0" dirty="0">
              <a:solidFill>
                <a:srgbClr val="4D4D4D"/>
              </a:solidFill>
              <a:effectLst/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0" indent="0">
              <a:buNone/>
            </a:pPr>
            <a:r>
              <a:rPr lang="en-US" altLang="zh-CN" sz="2000" b="0" i="0" dirty="0">
                <a:solidFill>
                  <a:srgbClr val="4D4D4D"/>
                </a:solidFill>
                <a:effectLst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	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邮箱的规则为，输入的只能是字母、数字、</a:t>
            </a:r>
            <a:r>
              <a:rPr lang="en-US" altLang="zh-CN" sz="2000" b="0" i="0" dirty="0">
                <a:solidFill>
                  <a:srgbClr val="4D4D4D"/>
                </a:solidFill>
                <a:effectLst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@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以及</a:t>
            </a:r>
            <a:r>
              <a:rPr lang="en-US" altLang="zh-CN" sz="2000" b="0" i="0" dirty="0">
                <a:solidFill>
                  <a:srgbClr val="4D4D4D"/>
                </a:solidFill>
                <a:effectLst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.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五种， </a:t>
            </a:r>
            <a:r>
              <a:rPr lang="en-US" altLang="zh-CN" sz="2000" b="0" i="0" dirty="0">
                <a:solidFill>
                  <a:srgbClr val="4D4D4D"/>
                </a:solidFill>
                <a:effectLst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@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和</a:t>
            </a:r>
            <a:r>
              <a:rPr lang="en-US" altLang="zh-CN" sz="2000" b="0" i="0" dirty="0">
                <a:solidFill>
                  <a:srgbClr val="4D4D4D"/>
                </a:solidFill>
                <a:effectLst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.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前后只能是字母或者数字</a:t>
            </a:r>
            <a:endParaRPr lang="en-US" altLang="zh-CN" sz="2000" b="0" i="0" dirty="0">
              <a:solidFill>
                <a:srgbClr val="4D4D4D"/>
              </a:solidFill>
              <a:effectLst/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hlinkClick r:id="rId2"/>
              </a:rPr>
              <a:t>liyiyan@ruc.edu.cn  </a:t>
            </a:r>
            <a:r>
              <a:rPr lang="en-US" altLang="zh-CN" sz="24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</a:t>
            </a:r>
            <a:r>
              <a:rPr lang="zh-CN" altLang="en-US" sz="24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√</a:t>
            </a:r>
            <a:endParaRPr lang="en-US" altLang="zh-CN" sz="2400" dirty="0">
              <a:solidFill>
                <a:srgbClr val="4D4D4D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hlinkClick r:id="rId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hlinkClick r:id="rId2"/>
              </a:rPr>
              <a:t>pavlo@cs.cmu.edu </a:t>
            </a:r>
            <a:r>
              <a:rPr lang="en-US" altLang="zh-CN" sz="24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</a:t>
            </a:r>
            <a:r>
              <a:rPr lang="zh-CN" altLang="en-US" sz="24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√</a:t>
            </a:r>
            <a:endParaRPr lang="en-US" altLang="zh-CN" sz="2400" dirty="0">
              <a:solidFill>
                <a:srgbClr val="4D4D4D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hlinkClick r:id="rId2"/>
            </a:endParaRPr>
          </a:p>
          <a:p>
            <a:pPr marL="0" indent="0">
              <a:buNone/>
            </a:pPr>
            <a:r>
              <a:rPr lang="en-US" altLang="zh-CN" sz="2400" dirty="0" err="1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hlinkClick r:id="rId2"/>
              </a:rPr>
              <a:t>datascience</a:t>
            </a:r>
            <a:r>
              <a:rPr lang="en-US" altLang="zh-CN" sz="24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hlinkClick r:id="rId2"/>
              </a:rPr>
              <a:t>@@ruc.edu.com </a:t>
            </a:r>
            <a:r>
              <a:rPr lang="en-US" altLang="zh-CN" sz="24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×</a:t>
            </a:r>
            <a:endParaRPr lang="en-US" altLang="zh-CN" sz="2400" dirty="0">
              <a:solidFill>
                <a:srgbClr val="4D4D4D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hlinkClick r:id="rId2"/>
            </a:endParaRPr>
          </a:p>
          <a:p>
            <a:pPr marL="0" indent="0">
              <a:buNone/>
            </a:pPr>
            <a:r>
              <a:rPr lang="en-US" altLang="zh-CN" sz="2400" dirty="0" err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hlinkClick r:id="rId3"/>
              </a:rPr>
              <a:t>hehehe</a:t>
            </a:r>
            <a:r>
              <a:rPr lang="en-US" altLang="zh-CN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hlinkClick r:id="rId3"/>
              </a:rPr>
              <a:t>@.gmail.com</a:t>
            </a:r>
            <a:r>
              <a:rPr lang="en-US" altLang="zh-CN" sz="2400" dirty="0">
                <a:solidFill>
                  <a:srgbClr val="4D4D4D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charset="-122"/>
              </a:rPr>
              <a:t>  </a:t>
            </a:r>
            <a:r>
              <a:rPr lang="en-US" altLang="zh-CN" sz="24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×</a:t>
            </a:r>
            <a:endParaRPr lang="en-US" altLang="zh-C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4D4D4D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hlinkClick r:id="rId2"/>
            </a:endParaRPr>
          </a:p>
          <a:p>
            <a:pPr marL="0" indent="0">
              <a:buNone/>
            </a:pPr>
            <a:endParaRPr lang="en-US" altLang="zh-CN" sz="1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hlinkClick r:id="rId2"/>
            </a:endParaRPr>
          </a:p>
          <a:p>
            <a:endParaRPr lang="en-US" altLang="zh-CN" sz="18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87E8D6DE-2E7C-E27D-9E2A-4CEFEAF900B6}"/>
              </a:ext>
            </a:extLst>
          </p:cNvPr>
          <p:cNvSpPr txBox="1">
            <a:spLocks/>
          </p:cNvSpPr>
          <p:nvPr/>
        </p:nvSpPr>
        <p:spPr>
          <a:xfrm>
            <a:off x="6096000" y="1370013"/>
            <a:ext cx="4908884" cy="2148280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2</a:t>
            </a:r>
            <a:r>
              <a:rPr lang="zh-CN" altLang="en-US" sz="20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：使用正则表达式，提取下列字符串中的年</a:t>
            </a:r>
            <a:r>
              <a:rPr lang="en-US" altLang="zh-CN" sz="20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/</a:t>
            </a:r>
            <a:r>
              <a:rPr lang="zh-CN" altLang="en-US" sz="20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月</a:t>
            </a:r>
            <a:r>
              <a:rPr lang="en-US" altLang="zh-CN" sz="20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/</a:t>
            </a:r>
            <a:r>
              <a:rPr lang="zh-CN" altLang="en-US" sz="20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日</a:t>
            </a:r>
            <a:r>
              <a:rPr lang="en-US" altLang="zh-CN" sz="20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/</a:t>
            </a:r>
            <a:r>
              <a:rPr lang="zh-CN" altLang="en-US" sz="20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时</a:t>
            </a:r>
            <a:r>
              <a:rPr lang="en-US" altLang="zh-CN" sz="20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/</a:t>
            </a:r>
            <a:r>
              <a:rPr lang="zh-CN" altLang="en-US" sz="20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分</a:t>
            </a:r>
            <a:r>
              <a:rPr lang="en-US" altLang="zh-CN" sz="20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/</a:t>
            </a:r>
            <a:r>
              <a:rPr lang="zh-CN" altLang="en-US" sz="20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秒</a:t>
            </a:r>
            <a:endParaRPr lang="en-US" altLang="zh-CN" sz="2000" dirty="0">
              <a:solidFill>
                <a:srgbClr val="4D4D4D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0" indent="0">
              <a:buFont typeface="Arial" panose="020B0604020202020204"/>
              <a:buNone/>
            </a:pPr>
            <a:endParaRPr lang="en-US" altLang="zh-C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/>
              <a:buNone/>
            </a:pPr>
            <a:endParaRPr lang="en-US" altLang="zh-CN" sz="2400" dirty="0">
              <a:solidFill>
                <a:srgbClr val="4D4D4D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hlinkClick r:id="rId2"/>
            </a:endParaRPr>
          </a:p>
          <a:p>
            <a:pPr marL="0" indent="0">
              <a:buFont typeface="Arial" panose="020B0604020202020204"/>
              <a:buNone/>
            </a:pPr>
            <a:endParaRPr lang="en-US" altLang="zh-CN" sz="1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hlinkClick r:id="rId2"/>
            </a:endParaRPr>
          </a:p>
          <a:p>
            <a:endParaRPr lang="en-US" altLang="zh-CN" sz="18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0B657-8667-B1A8-123F-781035DFDEB3}"/>
              </a:ext>
            </a:extLst>
          </p:cNvPr>
          <p:cNvSpPr txBox="1"/>
          <p:nvPr/>
        </p:nvSpPr>
        <p:spPr>
          <a:xfrm>
            <a:off x="6156727" y="2800078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169.237.46.168 - - [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26/Jan/2014:10:47:58 </a:t>
            </a:r>
            <a:endParaRPr lang="en-US" altLang="zh-CN" dirty="0"/>
          </a:p>
          <a:p>
            <a:r>
              <a:rPr lang="en-US" altLang="zh-CN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-0800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"GET /stat141/Winter04/ HTTP/1.1" 200 </a:t>
            </a:r>
            <a:endParaRPr lang="en-US" altLang="zh-CN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2585 "http://anson.ucdavis.edu/courses/"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869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287A41-8263-0EE3-E033-4E9693FFC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正则表达式写法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7A3F4E-1F90-C439-9F09-1B56EAAC3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17</a:t>
            </a:fld>
            <a:endParaRPr kumimoji="1"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4D6A338-1787-7506-CAB9-7BE7110FCF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1484" y="1462881"/>
            <a:ext cx="99917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212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287A41-8263-0EE3-E033-4E9693FFC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正则表达式写法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7A3F4E-1F90-C439-9F09-1B56EAAC3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18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A7EC5E8-8E25-F8D1-C75C-AE0D394DF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659197"/>
            <a:ext cx="100012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097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E2C4F-AAF7-4393-1A22-6404D810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正则表达式写法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4360C7-1BF2-7EBF-0584-F16A6E119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19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C322816-2ECF-4FB4-C292-AA4714355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1852612"/>
            <a:ext cx="10001250" cy="315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680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实验环境 </a:t>
            </a:r>
            <a:r>
              <a:rPr kumimoji="1" lang="en-US" altLang="zh-CN" dirty="0"/>
              <a:t>:Anaconda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Jupyter</a:t>
            </a:r>
            <a:r>
              <a:rPr kumimoji="1" lang="en-US" altLang="zh-CN" dirty="0"/>
              <a:t> Notebook</a:t>
            </a:r>
            <a:endParaRPr lang="en-US" altLang="zh-CN" sz="4320" dirty="0">
              <a:latin typeface="Sylfaen" panose="010A0502050306030303" charset="0"/>
              <a:cs typeface="Sylfaen" panose="010A0502050306030303" charset="0"/>
              <a:sym typeface="+mn-ea"/>
            </a:endParaRP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EE14DA87-7770-2149-A74A-8CBAA53DA9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0572"/>
            <a:ext cx="10972800" cy="4842572"/>
          </a:xfrm>
        </p:spPr>
        <p:txBody>
          <a:bodyPr/>
          <a:lstStyle/>
          <a:p>
            <a:r>
              <a:rPr kumimoji="1" lang="en-US" altLang="zh-CN" dirty="0"/>
              <a:t>Anaconda</a:t>
            </a:r>
            <a:r>
              <a:rPr kumimoji="1" lang="zh-CN" altLang="en-US" dirty="0"/>
              <a:t>集成了包括</a:t>
            </a:r>
            <a:r>
              <a:rPr kumimoji="1" lang="en-US" altLang="zh-CN" dirty="0" err="1"/>
              <a:t>Jupyter</a:t>
            </a:r>
            <a:r>
              <a:rPr kumimoji="1" lang="en-US" altLang="zh-CN" dirty="0"/>
              <a:t> Notebook / VS code</a:t>
            </a:r>
            <a:r>
              <a:rPr kumimoji="1" lang="zh-CN" altLang="en-US" dirty="0"/>
              <a:t>等一系列常用的</a:t>
            </a:r>
            <a:r>
              <a:rPr kumimoji="1" lang="en-US" altLang="zh-CN" dirty="0"/>
              <a:t>python</a:t>
            </a:r>
            <a:r>
              <a:rPr kumimoji="1" lang="zh-CN" altLang="en-US" dirty="0"/>
              <a:t>编辑器</a:t>
            </a:r>
            <a:endParaRPr kumimoji="1" lang="en-US" altLang="zh-CN" dirty="0"/>
          </a:p>
        </p:txBody>
      </p:sp>
      <p:pic>
        <p:nvPicPr>
          <p:cNvPr id="4" name="图片 3" descr="图形用户界面, 文本&#10;&#10;描述已自动生成">
            <a:extLst>
              <a:ext uri="{FF2B5EF4-FFF2-40B4-BE49-F238E27FC236}">
                <a16:creationId xmlns:a16="http://schemas.microsoft.com/office/drawing/2014/main" id="{B9FB0F0C-7C6E-564B-9AE2-7B034BE58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197" y="2789090"/>
            <a:ext cx="4742847" cy="269833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601FC3B-E810-D441-9CB7-785186E812E1}"/>
              </a:ext>
            </a:extLst>
          </p:cNvPr>
          <p:cNvSpPr txBox="1"/>
          <p:nvPr/>
        </p:nvSpPr>
        <p:spPr>
          <a:xfrm>
            <a:off x="1218080" y="5619453"/>
            <a:ext cx="45922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hlinkClick r:id="rId4"/>
              </a:rPr>
              <a:t>https://www.anaconda.com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pic>
        <p:nvPicPr>
          <p:cNvPr id="8" name="图片 7" descr="图形用户界面, 应用程序&#10;&#10;描述已自动生成">
            <a:extLst>
              <a:ext uri="{FF2B5EF4-FFF2-40B4-BE49-F238E27FC236}">
                <a16:creationId xmlns:a16="http://schemas.microsoft.com/office/drawing/2014/main" id="{D5AB704E-67A7-7E48-BA28-A916F74F2C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6970" y="2814667"/>
            <a:ext cx="4450348" cy="26509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E2C4F-AAF7-4393-1A22-6404D8106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正则表达式写法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4360C7-1BF2-7EBF-0584-F16A6E119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20</a:t>
            </a:fld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5A741F5-B375-E739-C585-74CF3176F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39" y="1505337"/>
            <a:ext cx="10020300" cy="4524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D8FAFE-0C5D-15B0-C243-96205CF9D0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367"/>
          <a:stretch>
            <a:fillRect/>
          </a:stretch>
        </p:blipFill>
        <p:spPr>
          <a:xfrm>
            <a:off x="5912979" y="1505337"/>
            <a:ext cx="5649242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2914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07286E-02D7-EE8E-B070-68C0B868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正则表达式在</a:t>
            </a:r>
            <a:r>
              <a:rPr lang="en-US" altLang="zh-CN" dirty="0"/>
              <a:t>python</a:t>
            </a:r>
            <a:r>
              <a:rPr lang="zh-CN" altLang="en-US" dirty="0"/>
              <a:t>里的用法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702616-C80F-EAE0-AF1F-BF1E2908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5" name="Rounded Rectangle 40">
            <a:extLst>
              <a:ext uri="{FF2B5EF4-FFF2-40B4-BE49-F238E27FC236}">
                <a16:creationId xmlns:a16="http://schemas.microsoft.com/office/drawing/2014/main" id="{4073C52C-A80B-B221-E46D-A2E9D9298BB0}"/>
              </a:ext>
            </a:extLst>
          </p:cNvPr>
          <p:cNvSpPr/>
          <p:nvPr/>
        </p:nvSpPr>
        <p:spPr>
          <a:xfrm>
            <a:off x="4026512" y="2160050"/>
            <a:ext cx="1687416" cy="1522722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28575">
            <a:noFill/>
          </a:ln>
          <a:effectLst>
            <a:outerShdw blurRad="241300" dist="38100" dir="5400000" algn="t" rotWithShape="0">
              <a:schemeClr val="bg1">
                <a:lumMod val="50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+mj-lt"/>
            </a:endParaRPr>
          </a:p>
        </p:txBody>
      </p:sp>
      <p:sp>
        <p:nvSpPr>
          <p:cNvPr id="6" name="Rounded Rectangle 37">
            <a:extLst>
              <a:ext uri="{FF2B5EF4-FFF2-40B4-BE49-F238E27FC236}">
                <a16:creationId xmlns:a16="http://schemas.microsoft.com/office/drawing/2014/main" id="{583AEFD8-0A4A-6E1A-ED28-530479789AC5}"/>
              </a:ext>
            </a:extLst>
          </p:cNvPr>
          <p:cNvSpPr/>
          <p:nvPr/>
        </p:nvSpPr>
        <p:spPr>
          <a:xfrm>
            <a:off x="1703322" y="2160050"/>
            <a:ext cx="1687416" cy="15227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noFill/>
          </a:ln>
          <a:effectLst>
            <a:outerShdw blurRad="241300" dist="38100" dir="5400000" algn="t" rotWithShape="0">
              <a:schemeClr val="bg1">
                <a:lumMod val="50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+mj-lt"/>
            </a:endParaRPr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4AA6777E-E466-9C03-8D9C-2F4759D62430}"/>
              </a:ext>
            </a:extLst>
          </p:cNvPr>
          <p:cNvGrpSpPr/>
          <p:nvPr/>
        </p:nvGrpSpPr>
        <p:grpSpPr>
          <a:xfrm>
            <a:off x="1703322" y="2420180"/>
            <a:ext cx="1609601" cy="1041948"/>
            <a:chOff x="1303308" y="2623111"/>
            <a:chExt cx="1609601" cy="1041948"/>
          </a:xfrm>
        </p:grpSpPr>
        <p:sp>
          <p:nvSpPr>
            <p:cNvPr id="8" name="TextBox 4">
              <a:extLst>
                <a:ext uri="{FF2B5EF4-FFF2-40B4-BE49-F238E27FC236}">
                  <a16:creationId xmlns:a16="http://schemas.microsoft.com/office/drawing/2014/main" id="{F34004B0-C22A-C4E8-63CF-3F3E7435221E}"/>
                </a:ext>
              </a:extLst>
            </p:cNvPr>
            <p:cNvSpPr txBox="1"/>
            <p:nvPr/>
          </p:nvSpPr>
          <p:spPr>
            <a:xfrm>
              <a:off x="1303308" y="2623111"/>
              <a:ext cx="1609601" cy="706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935" dirty="0">
                  <a:latin typeface="Source Han Sans HC" panose="020B0500000000000000" pitchFamily="34" charset="-128"/>
                  <a:ea typeface="Source Han Sans HC" panose="020B0500000000000000" pitchFamily="34" charset="-128"/>
                  <a:cs typeface="Roboto Black" panose="02000000000000000000" pitchFamily="2" charset="0"/>
                </a:rPr>
                <a:t>match</a:t>
              </a:r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35708049-D648-BA85-9EFA-18EFB2869273}"/>
                </a:ext>
              </a:extLst>
            </p:cNvPr>
            <p:cNvSpPr/>
            <p:nvPr/>
          </p:nvSpPr>
          <p:spPr>
            <a:xfrm>
              <a:off x="1367493" y="3364015"/>
              <a:ext cx="1531786" cy="3010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265"/>
                </a:lnSpc>
              </a:pPr>
              <a:r>
                <a:rPr lang="zh-CN" altLang="en-US" sz="2400" dirty="0">
                  <a:latin typeface="Source Han Sans HC" panose="020B0500000000000000" pitchFamily="34" charset="-128"/>
                  <a:ea typeface="Source Han Sans HC" panose="020B0500000000000000" pitchFamily="34" charset="-128"/>
                  <a:cs typeface="Roboto Medium" panose="02000000000000000000" pitchFamily="2" charset="0"/>
                </a:rPr>
                <a:t>检查格式</a:t>
              </a:r>
              <a:endParaRPr lang="en-US" sz="2400" dirty="0">
                <a:latin typeface="Source Han Sans HC" panose="020B0500000000000000" pitchFamily="34" charset="-128"/>
                <a:ea typeface="Source Han Sans HC" panose="020B0500000000000000" pitchFamily="34" charset="-128"/>
                <a:cs typeface="Roboto Medium" panose="02000000000000000000" pitchFamily="2" charset="0"/>
              </a:endParaRPr>
            </a:p>
          </p:txBody>
        </p:sp>
      </p:grpSp>
      <p:grpSp>
        <p:nvGrpSpPr>
          <p:cNvPr id="10" name="Group 6">
            <a:extLst>
              <a:ext uri="{FF2B5EF4-FFF2-40B4-BE49-F238E27FC236}">
                <a16:creationId xmlns:a16="http://schemas.microsoft.com/office/drawing/2014/main" id="{8D42BAF2-C6A7-A710-A4BA-AF2F76E011EA}"/>
              </a:ext>
            </a:extLst>
          </p:cNvPr>
          <p:cNvGrpSpPr/>
          <p:nvPr/>
        </p:nvGrpSpPr>
        <p:grpSpPr>
          <a:xfrm>
            <a:off x="4013116" y="2420180"/>
            <a:ext cx="1700812" cy="1041948"/>
            <a:chOff x="3302206" y="2623111"/>
            <a:chExt cx="1700812" cy="1041948"/>
          </a:xfrm>
        </p:grpSpPr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5986EAEA-B9D3-A8CA-9C3D-50AF501142CA}"/>
                </a:ext>
              </a:extLst>
            </p:cNvPr>
            <p:cNvSpPr txBox="1"/>
            <p:nvPr/>
          </p:nvSpPr>
          <p:spPr>
            <a:xfrm>
              <a:off x="3611190" y="2623111"/>
              <a:ext cx="1096241" cy="706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935" dirty="0">
                  <a:solidFill>
                    <a:schemeClr val="bg1"/>
                  </a:solidFill>
                  <a:latin typeface="Source Han Sans HC" panose="020B0500000000000000" pitchFamily="34" charset="-128"/>
                  <a:ea typeface="Source Han Sans HC" panose="020B0500000000000000" pitchFamily="34" charset="-128"/>
                  <a:cs typeface="Roboto Black" panose="02000000000000000000" pitchFamily="2" charset="0"/>
                </a:rPr>
                <a:t>sub</a:t>
              </a: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58C2301F-C3B7-3486-2750-89D9A25BFAEF}"/>
                </a:ext>
              </a:extLst>
            </p:cNvPr>
            <p:cNvSpPr/>
            <p:nvPr/>
          </p:nvSpPr>
          <p:spPr>
            <a:xfrm>
              <a:off x="3302206" y="3364015"/>
              <a:ext cx="1700812" cy="3010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265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Source Han Sans HC" panose="020B0500000000000000" pitchFamily="34" charset="-128"/>
                  <a:ea typeface="Source Han Sans HC" panose="020B0500000000000000" pitchFamily="34" charset="-128"/>
                  <a:cs typeface="Roboto Medium" panose="02000000000000000000" pitchFamily="2" charset="0"/>
                </a:rPr>
                <a:t>替换子串</a:t>
              </a:r>
              <a:endParaRPr lang="en-US" sz="2400" dirty="0">
                <a:solidFill>
                  <a:schemeClr val="bg1"/>
                </a:solidFill>
                <a:latin typeface="Source Han Sans HC" panose="020B0500000000000000" pitchFamily="34" charset="-128"/>
                <a:ea typeface="Source Han Sans HC" panose="020B0500000000000000" pitchFamily="34" charset="-128"/>
                <a:cs typeface="Roboto Medium" panose="02000000000000000000" pitchFamily="2" charset="0"/>
              </a:endParaRPr>
            </a:p>
          </p:txBody>
        </p:sp>
      </p:grpSp>
      <p:sp>
        <p:nvSpPr>
          <p:cNvPr id="13" name="Rounded Rectangle 40">
            <a:extLst>
              <a:ext uri="{FF2B5EF4-FFF2-40B4-BE49-F238E27FC236}">
                <a16:creationId xmlns:a16="http://schemas.microsoft.com/office/drawing/2014/main" id="{D44ECE31-31DA-D568-A97E-F6E0A533D4EA}"/>
              </a:ext>
            </a:extLst>
          </p:cNvPr>
          <p:cNvSpPr/>
          <p:nvPr/>
        </p:nvSpPr>
        <p:spPr>
          <a:xfrm>
            <a:off x="8672892" y="2160050"/>
            <a:ext cx="1687416" cy="1522722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 w="28575">
            <a:noFill/>
          </a:ln>
          <a:effectLst>
            <a:outerShdw blurRad="241300" dist="38100" dir="5400000" algn="t" rotWithShape="0">
              <a:schemeClr val="bg1">
                <a:lumMod val="50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+mj-lt"/>
            </a:endParaRPr>
          </a:p>
        </p:txBody>
      </p:sp>
      <p:sp>
        <p:nvSpPr>
          <p:cNvPr id="14" name="Rounded Rectangle 37">
            <a:extLst>
              <a:ext uri="{FF2B5EF4-FFF2-40B4-BE49-F238E27FC236}">
                <a16:creationId xmlns:a16="http://schemas.microsoft.com/office/drawing/2014/main" id="{8ED39175-4FCD-788C-837B-D6A68C021C43}"/>
              </a:ext>
            </a:extLst>
          </p:cNvPr>
          <p:cNvSpPr/>
          <p:nvPr/>
        </p:nvSpPr>
        <p:spPr>
          <a:xfrm>
            <a:off x="6349702" y="2160050"/>
            <a:ext cx="1687416" cy="1522722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28575">
            <a:noFill/>
          </a:ln>
          <a:effectLst>
            <a:outerShdw blurRad="241300" dist="38100" dir="5400000" algn="t" rotWithShape="0">
              <a:schemeClr val="bg1">
                <a:lumMod val="50000"/>
                <a:alpha val="1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+mj-lt"/>
            </a:endParaRPr>
          </a:p>
        </p:txBody>
      </p:sp>
      <p:grpSp>
        <p:nvGrpSpPr>
          <p:cNvPr id="15" name="Group 11">
            <a:extLst>
              <a:ext uri="{FF2B5EF4-FFF2-40B4-BE49-F238E27FC236}">
                <a16:creationId xmlns:a16="http://schemas.microsoft.com/office/drawing/2014/main" id="{78E8F3CD-2341-0852-D6B3-FCD52B34D5FA}"/>
              </a:ext>
            </a:extLst>
          </p:cNvPr>
          <p:cNvGrpSpPr/>
          <p:nvPr/>
        </p:nvGrpSpPr>
        <p:grpSpPr>
          <a:xfrm>
            <a:off x="6176359" y="2420180"/>
            <a:ext cx="2000717" cy="1041948"/>
            <a:chOff x="1129965" y="2623111"/>
            <a:chExt cx="2000717" cy="1041948"/>
          </a:xfrm>
        </p:grpSpPr>
        <p:sp>
          <p:nvSpPr>
            <p:cNvPr id="16" name="TextBox 12">
              <a:extLst>
                <a:ext uri="{FF2B5EF4-FFF2-40B4-BE49-F238E27FC236}">
                  <a16:creationId xmlns:a16="http://schemas.microsoft.com/office/drawing/2014/main" id="{47ADEC63-E62F-4049-BE10-12D2ACA7DE9B}"/>
                </a:ext>
              </a:extLst>
            </p:cNvPr>
            <p:cNvSpPr txBox="1"/>
            <p:nvPr/>
          </p:nvSpPr>
          <p:spPr>
            <a:xfrm>
              <a:off x="1129965" y="2623111"/>
              <a:ext cx="2000717" cy="706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935" dirty="0">
                  <a:latin typeface="Source Han Sans HC" panose="020B0500000000000000" pitchFamily="34" charset="-128"/>
                  <a:ea typeface="Source Han Sans HC" panose="020B0500000000000000" pitchFamily="34" charset="-128"/>
                  <a:cs typeface="Roboto Black" panose="02000000000000000000" pitchFamily="2" charset="0"/>
                </a:rPr>
                <a:t>search</a:t>
              </a:r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0171912C-7AF7-5F30-258C-40C516EF1D8E}"/>
                </a:ext>
              </a:extLst>
            </p:cNvPr>
            <p:cNvSpPr/>
            <p:nvPr/>
          </p:nvSpPr>
          <p:spPr>
            <a:xfrm>
              <a:off x="1381123" y="3364015"/>
              <a:ext cx="1531786" cy="3010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265"/>
                </a:lnSpc>
              </a:pPr>
              <a:r>
                <a:rPr lang="zh-CN" altLang="en-US" sz="2400" dirty="0">
                  <a:latin typeface="Source Han Sans HC" panose="020B0500000000000000" pitchFamily="34" charset="-128"/>
                  <a:ea typeface="Source Han Sans HC" panose="020B0500000000000000" pitchFamily="34" charset="-128"/>
                  <a:cs typeface="Roboto Medium" panose="02000000000000000000" pitchFamily="2" charset="0"/>
                </a:rPr>
                <a:t>查找位置</a:t>
              </a:r>
              <a:endParaRPr lang="en-US" sz="2400" dirty="0">
                <a:latin typeface="Source Han Sans HC" panose="020B0500000000000000" pitchFamily="34" charset="-128"/>
                <a:ea typeface="Source Han Sans HC" panose="020B0500000000000000" pitchFamily="34" charset="-128"/>
                <a:cs typeface="Roboto Medium" panose="02000000000000000000" pitchFamily="2" charset="0"/>
              </a:endParaRPr>
            </a:p>
          </p:txBody>
        </p:sp>
      </p:grpSp>
      <p:grpSp>
        <p:nvGrpSpPr>
          <p:cNvPr id="18" name="Group 14">
            <a:extLst>
              <a:ext uri="{FF2B5EF4-FFF2-40B4-BE49-F238E27FC236}">
                <a16:creationId xmlns:a16="http://schemas.microsoft.com/office/drawing/2014/main" id="{7BF5E9A7-3A38-4307-8A67-40E7D65CDDEC}"/>
              </a:ext>
            </a:extLst>
          </p:cNvPr>
          <p:cNvGrpSpPr/>
          <p:nvPr/>
        </p:nvGrpSpPr>
        <p:grpSpPr>
          <a:xfrm>
            <a:off x="8639507" y="2420180"/>
            <a:ext cx="1720801" cy="1045026"/>
            <a:chOff x="3282217" y="2623111"/>
            <a:chExt cx="1720801" cy="1045026"/>
          </a:xfrm>
        </p:grpSpPr>
        <p:sp>
          <p:nvSpPr>
            <p:cNvPr id="19" name="TextBox 15">
              <a:extLst>
                <a:ext uri="{FF2B5EF4-FFF2-40B4-BE49-F238E27FC236}">
                  <a16:creationId xmlns:a16="http://schemas.microsoft.com/office/drawing/2014/main" id="{1A8A38E0-FAF0-1C77-EDBA-697F70F601B2}"/>
                </a:ext>
              </a:extLst>
            </p:cNvPr>
            <p:cNvSpPr txBox="1"/>
            <p:nvPr/>
          </p:nvSpPr>
          <p:spPr>
            <a:xfrm>
              <a:off x="3282217" y="2623111"/>
              <a:ext cx="1720801" cy="706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935" dirty="0" err="1">
                  <a:solidFill>
                    <a:schemeClr val="bg1"/>
                  </a:solidFill>
                  <a:latin typeface="Source Han Sans HC" panose="020B0500000000000000" pitchFamily="34" charset="-128"/>
                  <a:ea typeface="Source Han Sans HC" panose="020B0500000000000000" pitchFamily="34" charset="-128"/>
                  <a:cs typeface="Roboto Black" panose="02000000000000000000" pitchFamily="2" charset="0"/>
                </a:rPr>
                <a:t>findall</a:t>
              </a:r>
              <a:endParaRPr lang="en-US" sz="2935" dirty="0">
                <a:solidFill>
                  <a:schemeClr val="bg1"/>
                </a:solidFill>
                <a:latin typeface="Source Han Sans HC" panose="020B0500000000000000" pitchFamily="34" charset="-128"/>
                <a:ea typeface="Source Han Sans HC" panose="020B0500000000000000" pitchFamily="34" charset="-128"/>
                <a:cs typeface="Roboto Black" panose="02000000000000000000" pitchFamily="2" charset="0"/>
              </a:endParaRPr>
            </a:p>
          </p:txBody>
        </p:sp>
        <p:sp>
          <p:nvSpPr>
            <p:cNvPr id="20" name="Rectangle 16">
              <a:extLst>
                <a:ext uri="{FF2B5EF4-FFF2-40B4-BE49-F238E27FC236}">
                  <a16:creationId xmlns:a16="http://schemas.microsoft.com/office/drawing/2014/main" id="{7C244BA7-ED61-2FB7-734A-FA57700FB8F6}"/>
                </a:ext>
              </a:extLst>
            </p:cNvPr>
            <p:cNvSpPr/>
            <p:nvPr/>
          </p:nvSpPr>
          <p:spPr>
            <a:xfrm>
              <a:off x="3407047" y="3364015"/>
              <a:ext cx="1531786" cy="3041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ts val="1265"/>
                </a:lnSpc>
              </a:pPr>
              <a:r>
                <a:rPr lang="zh-CN" altLang="en-US" sz="2400" dirty="0">
                  <a:solidFill>
                    <a:schemeClr val="bg1"/>
                  </a:solidFill>
                  <a:latin typeface="Source Han Sans HC" panose="020B0500000000000000" pitchFamily="34" charset="-128"/>
                  <a:ea typeface="Source Han Sans HC" panose="020B0500000000000000" pitchFamily="34" charset="-128"/>
                  <a:cs typeface="Roboto Medium" panose="02000000000000000000" pitchFamily="2" charset="0"/>
                </a:rPr>
                <a:t>找到全部</a:t>
              </a:r>
              <a:endParaRPr lang="en-US" sz="2400" dirty="0">
                <a:solidFill>
                  <a:schemeClr val="bg1"/>
                </a:solidFill>
                <a:latin typeface="Source Han Sans HC" panose="020B0500000000000000" pitchFamily="34" charset="-128"/>
                <a:ea typeface="Source Han Sans HC" panose="020B0500000000000000" pitchFamily="34" charset="-128"/>
                <a:cs typeface="Roboto Medium" panose="02000000000000000000" pitchFamily="2" charset="0"/>
              </a:endParaRPr>
            </a:p>
          </p:txBody>
        </p:sp>
      </p:grpSp>
      <p:sp>
        <p:nvSpPr>
          <p:cNvPr id="21" name="TextBox 7">
            <a:extLst>
              <a:ext uri="{FF2B5EF4-FFF2-40B4-BE49-F238E27FC236}">
                <a16:creationId xmlns:a16="http://schemas.microsoft.com/office/drawing/2014/main" id="{D2ACB647-E394-C771-8A23-D70CB8325EF7}"/>
              </a:ext>
            </a:extLst>
          </p:cNvPr>
          <p:cNvSpPr txBox="1"/>
          <p:nvPr/>
        </p:nvSpPr>
        <p:spPr>
          <a:xfrm>
            <a:off x="2372007" y="1374218"/>
            <a:ext cx="73196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Comic Sans MS" panose="030F0702030302020204" charset="0"/>
                <a:ea typeface="Comic Sans MS" panose="030F0702030302020204" charset="0"/>
              </a:rPr>
              <a:t>此处只讲解最常用的函数、参数和功能</a:t>
            </a:r>
          </a:p>
        </p:txBody>
      </p:sp>
      <p:sp>
        <p:nvSpPr>
          <p:cNvPr id="23" name="TextBox 24">
            <a:extLst>
              <a:ext uri="{FF2B5EF4-FFF2-40B4-BE49-F238E27FC236}">
                <a16:creationId xmlns:a16="http://schemas.microsoft.com/office/drawing/2014/main" id="{8D6A9ADE-560B-D08B-E425-294FFD27CF0E}"/>
              </a:ext>
            </a:extLst>
          </p:cNvPr>
          <p:cNvSpPr txBox="1"/>
          <p:nvPr/>
        </p:nvSpPr>
        <p:spPr>
          <a:xfrm>
            <a:off x="1686240" y="3942902"/>
            <a:ext cx="8748949" cy="2308308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defRPr/>
            </a:pPr>
            <a:r>
              <a:rPr lang="zh-CN" altLang="en-US" sz="2400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用法：</a:t>
            </a:r>
            <a:endParaRPr lang="en-US" altLang="zh-CN" sz="2400" dirty="0">
              <a:latin typeface="Comic Sans MS" panose="030F0702030302020204" charset="0"/>
              <a:ea typeface="Comic Sans MS" panose="030F0702030302020204" charset="0"/>
              <a:sym typeface="FZHei-B01S" panose="02010601030101010101" pitchFamily="2" charset="-122"/>
            </a:endParaRPr>
          </a:p>
          <a:p>
            <a:pPr marL="342900" lvl="0" indent="-342900" defTabSz="1217930">
              <a:buFont typeface="Arial" panose="020B0604020202020204" pitchFamily="34" charset="0"/>
              <a:buChar char="•"/>
              <a:defRPr/>
            </a:pPr>
            <a:r>
              <a:rPr lang="en-US" altLang="zh-CN" sz="2400" dirty="0" err="1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re.match</a:t>
            </a:r>
            <a:r>
              <a:rPr lang="en-US" altLang="zh-CN" sz="2400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(pattern, string)</a:t>
            </a:r>
            <a:r>
              <a:rPr lang="zh-CN" altLang="en-US" sz="2400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，从字符串开头进行匹配</a:t>
            </a:r>
            <a:endParaRPr lang="en-US" altLang="zh-CN" sz="2400" dirty="0">
              <a:latin typeface="Comic Sans MS" panose="030F0702030302020204" charset="0"/>
              <a:ea typeface="Comic Sans MS" panose="030F0702030302020204" charset="0"/>
              <a:sym typeface="FZHei-B01S" panose="02010601030101010101" pitchFamily="2" charset="-122"/>
            </a:endParaRPr>
          </a:p>
          <a:p>
            <a:pPr marL="342900" lvl="0" indent="-342900" defTabSz="1217930">
              <a:buFont typeface="Arial" panose="020B0604020202020204" pitchFamily="34" charset="0"/>
              <a:buChar char="•"/>
              <a:defRPr/>
            </a:pPr>
            <a:r>
              <a:rPr lang="en-US" altLang="zh-CN" sz="2400" dirty="0" err="1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re.sub</a:t>
            </a:r>
            <a:r>
              <a:rPr lang="en-US" altLang="zh-CN" sz="2400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(pattern, </a:t>
            </a:r>
            <a:r>
              <a:rPr lang="en-US" altLang="zh-CN" sz="2400" dirty="0" err="1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repl</a:t>
            </a:r>
            <a:r>
              <a:rPr lang="en-US" altLang="zh-CN" sz="2400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, string)</a:t>
            </a:r>
            <a:r>
              <a:rPr lang="zh-CN" altLang="en-US" sz="2400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，</a:t>
            </a:r>
            <a:r>
              <a:rPr lang="en-US" altLang="zh-CN" sz="2400" dirty="0" err="1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repl</a:t>
            </a:r>
            <a:r>
              <a:rPr lang="zh-CN" altLang="en-US" sz="2400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为替换的字符串，也可为一个函数</a:t>
            </a:r>
            <a:endParaRPr lang="en-US" altLang="zh-CN" sz="2400" dirty="0">
              <a:latin typeface="Comic Sans MS" panose="030F0702030302020204" charset="0"/>
              <a:ea typeface="Comic Sans MS" panose="030F0702030302020204" charset="0"/>
              <a:sym typeface="FZHei-B01S" panose="02010601030101010101" pitchFamily="2" charset="-122"/>
            </a:endParaRPr>
          </a:p>
          <a:p>
            <a:pPr marL="342900" lvl="0" indent="-342900" defTabSz="1217930">
              <a:buFont typeface="Arial" panose="020B0604020202020204" pitchFamily="34" charset="0"/>
              <a:buChar char="•"/>
              <a:defRPr/>
            </a:pPr>
            <a:r>
              <a:rPr lang="en-US" altLang="zh-CN" sz="2400" dirty="0" err="1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re.search</a:t>
            </a:r>
            <a:r>
              <a:rPr lang="en-US" altLang="zh-CN" sz="2400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(pattern, string) </a:t>
            </a:r>
            <a:r>
              <a:rPr lang="zh-CN" altLang="en-US" sz="2400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，可以在字符串任何位置匹配</a:t>
            </a:r>
            <a:endParaRPr lang="en-US" altLang="zh-CN" sz="2400" dirty="0">
              <a:latin typeface="Comic Sans MS" panose="030F0702030302020204" charset="0"/>
              <a:ea typeface="Comic Sans MS" panose="030F0702030302020204" charset="0"/>
              <a:sym typeface="FZHei-B01S" panose="02010601030101010101" pitchFamily="2" charset="-122"/>
            </a:endParaRPr>
          </a:p>
          <a:p>
            <a:pPr marL="342900" lvl="0" indent="-342900" defTabSz="1217930">
              <a:buFont typeface="Arial" panose="020B0604020202020204" pitchFamily="34" charset="0"/>
              <a:buChar char="•"/>
              <a:defRPr/>
            </a:pPr>
            <a:r>
              <a:rPr lang="en-US" altLang="zh-CN" sz="2400" dirty="0" err="1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re.findall</a:t>
            </a:r>
            <a:r>
              <a:rPr lang="en-US" altLang="zh-CN" sz="2400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(pattern, string)</a:t>
            </a:r>
            <a:r>
              <a:rPr lang="zh-CN" altLang="en-US" sz="2400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，找到所有满足匹配条件的子串</a:t>
            </a:r>
            <a:endParaRPr lang="en-US" altLang="zh-CN" sz="2400" dirty="0">
              <a:latin typeface="Comic Sans MS" panose="030F0702030302020204" charset="0"/>
              <a:ea typeface="Comic Sans MS" panose="030F0702030302020204" charset="0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646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07286E-02D7-EE8E-B070-68C0B8682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正则表达式在</a:t>
            </a:r>
            <a:r>
              <a:rPr lang="en-US" altLang="zh-CN" dirty="0"/>
              <a:t>python</a:t>
            </a:r>
            <a:r>
              <a:rPr lang="zh-CN" altLang="en-US" dirty="0"/>
              <a:t>里的用法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702616-C80F-EAE0-AF1F-BF1E2908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3" name="TextBox 24">
            <a:extLst>
              <a:ext uri="{FF2B5EF4-FFF2-40B4-BE49-F238E27FC236}">
                <a16:creationId xmlns:a16="http://schemas.microsoft.com/office/drawing/2014/main" id="{02B370B5-592C-6B5B-CD69-12617702B6F2}"/>
              </a:ext>
            </a:extLst>
          </p:cNvPr>
          <p:cNvSpPr txBox="1"/>
          <p:nvPr/>
        </p:nvSpPr>
        <p:spPr>
          <a:xfrm>
            <a:off x="1113259" y="1615147"/>
            <a:ext cx="4572875" cy="4216523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lvl="0" defTabSz="1217930">
              <a:defRPr/>
            </a:pPr>
            <a:r>
              <a:rPr lang="zh-CN" altLang="en-US" sz="2800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匹配对象方法：</a:t>
            </a:r>
            <a:endParaRPr lang="en-US" altLang="zh-CN" sz="2800" dirty="0">
              <a:latin typeface="Comic Sans MS" panose="030F0702030302020204" charset="0"/>
              <a:ea typeface="Comic Sans MS" panose="030F0702030302020204" charset="0"/>
              <a:sym typeface="FZHei-B01S" panose="02010601030101010101" pitchFamily="2" charset="-122"/>
            </a:endParaRPr>
          </a:p>
          <a:p>
            <a:pPr marL="342900" lvl="0" indent="-342900" defTabSz="1217930"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span(): </a:t>
            </a:r>
            <a:r>
              <a:rPr lang="zh-CN" altLang="en-US" sz="2400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返回匹配的范围 </a:t>
            </a:r>
            <a:r>
              <a:rPr lang="en-US" altLang="zh-CN" sz="2400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(start, end)</a:t>
            </a:r>
          </a:p>
          <a:p>
            <a:pPr marL="342900" lvl="0" indent="-342900" defTabSz="1217930"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group(num):</a:t>
            </a:r>
            <a:r>
              <a:rPr lang="zh-CN" altLang="en-US" sz="2400" b="1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 </a:t>
            </a:r>
            <a:r>
              <a:rPr lang="zh-CN" altLang="en-US" sz="2400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在正则表达式中用</a:t>
            </a:r>
            <a:r>
              <a:rPr lang="en-US" altLang="zh-CN" sz="2400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()</a:t>
            </a:r>
            <a:r>
              <a:rPr lang="zh-CN" altLang="en-US" sz="2400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可以分组，</a:t>
            </a:r>
            <a:r>
              <a:rPr lang="en-US" altLang="zh-CN" sz="2400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group() </a:t>
            </a:r>
            <a:r>
              <a:rPr lang="zh-CN" altLang="en-US" sz="2400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可以一次输入多个组号，在这种情况下它将返回一个包含那些组所对应值的元组。</a:t>
            </a:r>
            <a:endParaRPr lang="en-US" altLang="zh-CN" sz="2400" dirty="0">
              <a:latin typeface="Comic Sans MS" panose="030F0702030302020204" charset="0"/>
              <a:ea typeface="Comic Sans MS" panose="030F0702030302020204" charset="0"/>
              <a:sym typeface="FZHei-B01S" panose="02010601030101010101" pitchFamily="2" charset="-122"/>
            </a:endParaRPr>
          </a:p>
          <a:p>
            <a:pPr marL="342900" lvl="0" indent="-342900" defTabSz="1217930">
              <a:buFont typeface="Arial" panose="020B0604020202020204" pitchFamily="34" charset="0"/>
              <a:buChar char="•"/>
              <a:defRPr/>
            </a:pPr>
            <a:r>
              <a:rPr lang="en-US" altLang="zh-CN" sz="2400" b="1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groups(): </a:t>
            </a:r>
            <a:r>
              <a:rPr lang="zh-CN" altLang="en-US" sz="2400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返回一个包含所有小组字符串的元组，从 </a:t>
            </a:r>
            <a:r>
              <a:rPr lang="en-US" altLang="zh-CN" sz="2400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1 </a:t>
            </a:r>
            <a:r>
              <a:rPr lang="zh-CN" altLang="en-US" sz="2400" dirty="0">
                <a:latin typeface="Comic Sans MS" panose="030F0702030302020204" charset="0"/>
                <a:ea typeface="Comic Sans MS" panose="030F0702030302020204" charset="0"/>
                <a:sym typeface="FZHei-B01S" panose="02010601030101010101" pitchFamily="2" charset="-122"/>
              </a:rPr>
              <a:t>到 所含的小组号</a:t>
            </a:r>
            <a:endParaRPr lang="en-US" altLang="zh-CN" sz="2400" dirty="0">
              <a:latin typeface="Comic Sans MS" panose="030F0702030302020204" charset="0"/>
              <a:ea typeface="Comic Sans MS" panose="030F0702030302020204" charset="0"/>
              <a:sym typeface="FZHei-B01S" panose="02010601030101010101" pitchFamily="2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B6ED9A4-2997-A661-80C2-ECBF3F3A9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34938"/>
            <a:ext cx="56197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13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0FF4E7-1739-7DFB-C94A-882809BAB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CheckPoint</a:t>
            </a:r>
            <a:r>
              <a:rPr lang="en-US" altLang="zh-CN"/>
              <a:t> 1&amp;&amp;2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D6A49C-89A2-28A1-DD40-DA01E38C8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23</a:t>
            </a:fld>
            <a:endParaRPr kumimoji="1"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4221AF08-12EC-CE2C-4E50-FE284C27990D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09601" y="1370013"/>
            <a:ext cx="4908884" cy="50413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checkpoint1</a:t>
            </a:r>
            <a:r>
              <a:rPr lang="zh-CN" altLang="en-US" sz="1800" b="1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：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判断是否是合法邮箱</a:t>
            </a:r>
            <a:endParaRPr lang="en-US" altLang="zh-CN" sz="2000" b="0" i="0" dirty="0">
              <a:solidFill>
                <a:srgbClr val="4D4D4D"/>
              </a:solidFill>
              <a:effectLst/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0" indent="0">
              <a:buNone/>
            </a:pPr>
            <a:r>
              <a:rPr lang="en-US" altLang="zh-CN" sz="2000" b="0" i="0" dirty="0">
                <a:solidFill>
                  <a:srgbClr val="4D4D4D"/>
                </a:solidFill>
                <a:effectLst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	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邮箱的规则为，输入的只能是字母、数字、</a:t>
            </a:r>
            <a:r>
              <a:rPr lang="en-US" altLang="zh-CN" sz="2000" b="0" i="0" dirty="0">
                <a:solidFill>
                  <a:srgbClr val="4D4D4D"/>
                </a:solidFill>
                <a:effectLst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@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以及</a:t>
            </a:r>
            <a:r>
              <a:rPr lang="en-US" altLang="zh-CN" sz="2000" b="0" i="0" dirty="0">
                <a:solidFill>
                  <a:srgbClr val="4D4D4D"/>
                </a:solidFill>
                <a:effectLst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.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五种， </a:t>
            </a:r>
            <a:r>
              <a:rPr lang="en-US" altLang="zh-CN" sz="2000" b="0" i="0" dirty="0">
                <a:solidFill>
                  <a:srgbClr val="4D4D4D"/>
                </a:solidFill>
                <a:effectLst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@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和</a:t>
            </a:r>
            <a:r>
              <a:rPr lang="en-US" altLang="zh-CN" sz="2000" b="0" i="0" dirty="0">
                <a:solidFill>
                  <a:srgbClr val="4D4D4D"/>
                </a:solidFill>
                <a:effectLst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.</a:t>
            </a:r>
            <a:r>
              <a:rPr lang="zh-CN" altLang="en-US" sz="2000" b="0" i="0" dirty="0">
                <a:solidFill>
                  <a:srgbClr val="4D4D4D"/>
                </a:solidFill>
                <a:effectLst/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前后只能是字母或者数字</a:t>
            </a:r>
            <a:endParaRPr lang="en-US" altLang="zh-CN" sz="2000" b="0" i="0" dirty="0">
              <a:solidFill>
                <a:srgbClr val="4D4D4D"/>
              </a:solidFill>
              <a:effectLst/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hlinkClick r:id="rId2"/>
              </a:rPr>
              <a:t>liyiyan@ruc.edu.cn  </a:t>
            </a:r>
            <a:r>
              <a:rPr lang="en-US" altLang="zh-CN" sz="24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</a:t>
            </a:r>
            <a:r>
              <a:rPr lang="zh-CN" altLang="en-US" sz="24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√</a:t>
            </a:r>
            <a:endParaRPr lang="en-US" altLang="zh-CN" sz="2400" dirty="0">
              <a:solidFill>
                <a:srgbClr val="4D4D4D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hlinkClick r:id="rId2"/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hlinkClick r:id="rId2"/>
              </a:rPr>
              <a:t>pavlo@cs.cmu.edu </a:t>
            </a:r>
            <a:r>
              <a:rPr lang="en-US" altLang="zh-CN" sz="24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 </a:t>
            </a:r>
            <a:r>
              <a:rPr lang="zh-CN" altLang="en-US" sz="24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√</a:t>
            </a:r>
            <a:endParaRPr lang="en-US" altLang="zh-CN" sz="2400" dirty="0">
              <a:solidFill>
                <a:srgbClr val="4D4D4D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hlinkClick r:id="rId2"/>
            </a:endParaRPr>
          </a:p>
          <a:p>
            <a:pPr marL="0" indent="0">
              <a:buNone/>
            </a:pPr>
            <a:r>
              <a:rPr lang="en-US" altLang="zh-CN" sz="2400" dirty="0" err="1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hlinkClick r:id="rId2"/>
              </a:rPr>
              <a:t>datascience</a:t>
            </a:r>
            <a:r>
              <a:rPr lang="en-US" altLang="zh-CN" sz="24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hlinkClick r:id="rId2"/>
              </a:rPr>
              <a:t>@@ruc.edu.com </a:t>
            </a:r>
            <a:r>
              <a:rPr lang="en-US" altLang="zh-CN" sz="24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×</a:t>
            </a:r>
            <a:endParaRPr lang="en-US" altLang="zh-CN" sz="2400" dirty="0">
              <a:solidFill>
                <a:srgbClr val="4D4D4D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hlinkClick r:id="rId2"/>
            </a:endParaRPr>
          </a:p>
          <a:p>
            <a:pPr marL="0" indent="0">
              <a:buNone/>
            </a:pPr>
            <a:r>
              <a:rPr lang="en-US" altLang="zh-CN" sz="2400" dirty="0" err="1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hlinkClick r:id="rId3"/>
              </a:rPr>
              <a:t>hehehe</a:t>
            </a:r>
            <a:r>
              <a:rPr lang="en-US" altLang="zh-CN" sz="2400" dirty="0">
                <a:solidFill>
                  <a:srgbClr val="000000"/>
                </a:solidFill>
                <a:latin typeface="等线" panose="02010600030101010101" pitchFamily="2" charset="-122"/>
                <a:ea typeface="等线" panose="02010600030101010101" pitchFamily="2" charset="-122"/>
                <a:hlinkClick r:id="rId3"/>
              </a:rPr>
              <a:t>@.gmail.com</a:t>
            </a:r>
            <a:r>
              <a:rPr lang="en-US" altLang="zh-CN" sz="2400" dirty="0">
                <a:solidFill>
                  <a:srgbClr val="4D4D4D"/>
                </a:solidFill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charset="-122"/>
              </a:rPr>
              <a:t>  </a:t>
            </a:r>
            <a:r>
              <a:rPr lang="en-US" altLang="zh-CN" sz="2400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×</a:t>
            </a:r>
            <a:endParaRPr lang="en-US" altLang="zh-C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zh-CN" altLang="en-US" sz="2400" dirty="0">
                <a:solidFill>
                  <a:srgbClr val="FF0000"/>
                </a:solidFill>
                <a:latin typeface="Consolas" panose="020B0609020204030204" pitchFamily="49" charset="0"/>
              </a:rPr>
              <a:t>还有一个隐藏款</a:t>
            </a:r>
            <a:endParaRPr lang="en-US" altLang="zh-CN" sz="2400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sz="2400" dirty="0">
              <a:solidFill>
                <a:srgbClr val="4D4D4D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hlinkClick r:id="rId2"/>
            </a:endParaRPr>
          </a:p>
          <a:p>
            <a:pPr marL="0" indent="0">
              <a:buNone/>
            </a:pPr>
            <a:endParaRPr lang="en-US" altLang="zh-CN" sz="1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hlinkClick r:id="rId2"/>
            </a:endParaRPr>
          </a:p>
          <a:p>
            <a:endParaRPr lang="en-US" altLang="zh-CN" sz="18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6" name="内容占位符 4">
            <a:extLst>
              <a:ext uri="{FF2B5EF4-FFF2-40B4-BE49-F238E27FC236}">
                <a16:creationId xmlns:a16="http://schemas.microsoft.com/office/drawing/2014/main" id="{87E8D6DE-2E7C-E27D-9E2A-4CEFEAF900B6}"/>
              </a:ext>
            </a:extLst>
          </p:cNvPr>
          <p:cNvSpPr txBox="1">
            <a:spLocks/>
          </p:cNvSpPr>
          <p:nvPr/>
        </p:nvSpPr>
        <p:spPr>
          <a:xfrm>
            <a:off x="6096000" y="1370013"/>
            <a:ext cx="4908884" cy="2086725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b="1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checkpoint2</a:t>
            </a:r>
            <a:r>
              <a:rPr lang="zh-CN" altLang="en-US" sz="1800" b="1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：使用正则表达式提取，下列字符串中的年</a:t>
            </a:r>
            <a:r>
              <a:rPr lang="en-US" altLang="zh-CN" sz="1800" b="1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/</a:t>
            </a:r>
            <a:r>
              <a:rPr lang="zh-CN" altLang="en-US" sz="1800" b="1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月</a:t>
            </a:r>
            <a:r>
              <a:rPr lang="en-US" altLang="zh-CN" sz="1800" b="1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/</a:t>
            </a:r>
            <a:r>
              <a:rPr lang="zh-CN" altLang="en-US" sz="1800" b="1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日</a:t>
            </a:r>
            <a:r>
              <a:rPr lang="en-US" altLang="zh-CN" sz="1800" b="1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/</a:t>
            </a:r>
            <a:r>
              <a:rPr lang="zh-CN" altLang="en-US" sz="1800" b="1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时</a:t>
            </a:r>
            <a:r>
              <a:rPr lang="en-US" altLang="zh-CN" sz="1800" b="1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/</a:t>
            </a:r>
            <a:r>
              <a:rPr lang="zh-CN" altLang="en-US" sz="1800" b="1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分</a:t>
            </a:r>
            <a:r>
              <a:rPr lang="en-US" altLang="zh-CN" sz="1800" b="1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/</a:t>
            </a:r>
            <a:r>
              <a:rPr lang="zh-CN" altLang="en-US" sz="1800" b="1" dirty="0">
                <a:solidFill>
                  <a:srgbClr val="4D4D4D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秒</a:t>
            </a:r>
            <a:endParaRPr lang="en-US" altLang="zh-CN" sz="2400" dirty="0">
              <a:solidFill>
                <a:srgbClr val="4D4D4D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marL="0" indent="0">
              <a:buFont typeface="Arial" panose="020B0604020202020204"/>
              <a:buNone/>
            </a:pPr>
            <a:endParaRPr lang="en-US" altLang="zh-CN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Font typeface="Arial" panose="020B0604020202020204"/>
              <a:buNone/>
            </a:pPr>
            <a:endParaRPr lang="en-US" altLang="zh-CN" sz="2400" dirty="0">
              <a:solidFill>
                <a:srgbClr val="4D4D4D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hlinkClick r:id="rId2"/>
            </a:endParaRPr>
          </a:p>
          <a:p>
            <a:pPr marL="0" indent="0">
              <a:buFont typeface="Arial" panose="020B0604020202020204"/>
              <a:buNone/>
            </a:pPr>
            <a:endParaRPr lang="en-US" altLang="zh-CN" sz="12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  <a:hlinkClick r:id="rId2"/>
            </a:endParaRPr>
          </a:p>
          <a:p>
            <a:endParaRPr lang="en-US" altLang="zh-CN" sz="1800" dirty="0">
              <a:solidFill>
                <a:srgbClr val="000000"/>
              </a:solidFill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FD0B657-8667-B1A8-123F-781035DFDEB3}"/>
              </a:ext>
            </a:extLst>
          </p:cNvPr>
          <p:cNvSpPr txBox="1"/>
          <p:nvPr/>
        </p:nvSpPr>
        <p:spPr>
          <a:xfrm>
            <a:off x="6156727" y="2800078"/>
            <a:ext cx="60944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169.237.46.168 - - [</a:t>
            </a:r>
            <a:r>
              <a:rPr lang="en-US" altLang="zh-CN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26/Jan/2014:10:47:58 </a:t>
            </a:r>
            <a:endParaRPr lang="en-US" altLang="zh-CN" dirty="0"/>
          </a:p>
          <a:p>
            <a:r>
              <a:rPr lang="en-US" altLang="zh-CN" sz="180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-0800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"GET /stat141/Winter04/ HTTP/1.1" 200 </a:t>
            </a:r>
            <a:endParaRPr lang="en-US" altLang="zh-CN" dirty="0"/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2585 "http://anson.ucdavis.edu/courses/" </a:t>
            </a:r>
            <a:endParaRPr lang="zh-CN" altLang="en-US" dirty="0"/>
          </a:p>
        </p:txBody>
      </p:sp>
      <p:pic>
        <p:nvPicPr>
          <p:cNvPr id="7" name="Picture 4" descr="Checkpoint rubber stamp Royalty Free Vector Image">
            <a:extLst>
              <a:ext uri="{FF2B5EF4-FFF2-40B4-BE49-F238E27FC236}">
                <a16:creationId xmlns:a16="http://schemas.microsoft.com/office/drawing/2014/main" id="{DD3465A6-19E0-773B-C53F-BE3D78881A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30958"/>
          <a:stretch/>
        </p:blipFill>
        <p:spPr bwMode="auto">
          <a:xfrm>
            <a:off x="5957456" y="4286177"/>
            <a:ext cx="5779530" cy="24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70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D2DCAA-1F47-894E-9041-712DD44C0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爬虫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2631FA-41CF-D049-93D5-908D9B990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0572"/>
            <a:ext cx="10972800" cy="2882806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b="1" i="0" dirty="0">
                <a:effectLst/>
                <a:latin typeface="Helvetica Neue" panose="02000503000000020004" pitchFamily="2" charset="0"/>
              </a:rPr>
              <a:t>爬虫</a:t>
            </a:r>
            <a:r>
              <a:rPr lang="zh-CN" altLang="en-US" b="0" i="0" dirty="0">
                <a:effectLst/>
                <a:latin typeface="Helvetica Neue" panose="02000503000000020004" pitchFamily="2" charset="0"/>
              </a:rPr>
              <a:t>：一段自动抓取互联网信息的程序，从互联网上抓取对于我们有价值的信息</a:t>
            </a:r>
            <a:endParaRPr lang="en-US" altLang="zh-CN" b="0" i="0" dirty="0">
              <a:effectLst/>
              <a:latin typeface="Helvetica Neue" panose="02000503000000020004" pitchFamily="2" charset="0"/>
            </a:endParaRPr>
          </a:p>
          <a:p>
            <a:r>
              <a:rPr lang="zh-CN" altLang="en-US" b="0" i="0" dirty="0">
                <a:effectLst/>
                <a:latin typeface="Helvetica Neue" panose="02000503000000020004" pitchFamily="2" charset="0"/>
              </a:rPr>
              <a:t>每个搜索引擎都拥有自己的爬虫程序，比如 </a:t>
            </a:r>
            <a:r>
              <a:rPr lang="en-US" altLang="zh-CN" b="0" i="0" dirty="0">
                <a:effectLst/>
                <a:latin typeface="Helvetica Neue" panose="02000503000000020004" pitchFamily="2" charset="0"/>
              </a:rPr>
              <a:t>360 </a:t>
            </a:r>
            <a:r>
              <a:rPr lang="zh-CN" altLang="en-US" b="0" i="0" dirty="0">
                <a:effectLst/>
                <a:latin typeface="Helvetica Neue" panose="02000503000000020004" pitchFamily="2" charset="0"/>
              </a:rPr>
              <a:t>浏览器的爬虫称作 </a:t>
            </a:r>
            <a:r>
              <a:rPr lang="en-US" altLang="zh-CN" b="0" i="0" dirty="0">
                <a:effectLst/>
                <a:latin typeface="Helvetica Neue" panose="02000503000000020004" pitchFamily="2" charset="0"/>
              </a:rPr>
              <a:t>360Spider</a:t>
            </a:r>
            <a:r>
              <a:rPr lang="zh-CN" altLang="en-US" b="0" i="0" dirty="0">
                <a:effectLst/>
                <a:latin typeface="Helvetica Neue" panose="02000503000000020004" pitchFamily="2" charset="0"/>
              </a:rPr>
              <a:t>，搜狗的爬虫叫做 </a:t>
            </a:r>
            <a:r>
              <a:rPr lang="en-US" altLang="zh-CN" b="0" i="0" dirty="0" err="1">
                <a:effectLst/>
                <a:latin typeface="Helvetica Neue" panose="02000503000000020004" pitchFamily="2" charset="0"/>
              </a:rPr>
              <a:t>Sogouspider</a:t>
            </a:r>
            <a:endParaRPr lang="en-US" altLang="zh-CN" b="0" i="0" dirty="0">
              <a:effectLst/>
              <a:latin typeface="Helvetica Neue" panose="02000503000000020004" pitchFamily="2" charset="0"/>
            </a:endParaRPr>
          </a:p>
          <a:p>
            <a:r>
              <a:rPr kumimoji="1" lang="zh-CN" altLang="en-US" dirty="0">
                <a:latin typeface="Helvetica Neue" panose="02000503000000020004" pitchFamily="2" charset="0"/>
              </a:rPr>
              <a:t>爬虫可以用</a:t>
            </a:r>
            <a:r>
              <a:rPr kumimoji="1" lang="en" altLang="zh-CN" dirty="0">
                <a:latin typeface="Helvetica Neue" panose="02000503000000020004" pitchFamily="2" charset="0"/>
              </a:rPr>
              <a:t>Java</a:t>
            </a:r>
            <a:r>
              <a:rPr kumimoji="1" lang="zh-CN" altLang="en-US" dirty="0">
                <a:latin typeface="Helvetica Neue" panose="02000503000000020004" pitchFamily="2" charset="0"/>
              </a:rPr>
              <a:t>、</a:t>
            </a:r>
            <a:r>
              <a:rPr kumimoji="1" lang="en-US" altLang="zh-CN" dirty="0">
                <a:latin typeface="Helvetica Neue" panose="02000503000000020004" pitchFamily="2" charset="0"/>
              </a:rPr>
              <a:t>PHP</a:t>
            </a:r>
            <a:r>
              <a:rPr kumimoji="1" lang="zh-CN" altLang="en-US" dirty="0">
                <a:latin typeface="Helvetica Neue" panose="02000503000000020004" pitchFamily="2" charset="0"/>
              </a:rPr>
              <a:t>、</a:t>
            </a:r>
            <a:r>
              <a:rPr kumimoji="1" lang="en-US" altLang="zh-CN" dirty="0">
                <a:latin typeface="Helvetica Neue" panose="02000503000000020004" pitchFamily="2" charset="0"/>
              </a:rPr>
              <a:t>Python</a:t>
            </a:r>
            <a:r>
              <a:rPr kumimoji="1" lang="zh-CN" altLang="en-US" dirty="0">
                <a:latin typeface="Helvetica Neue" panose="02000503000000020004" pitchFamily="2" charset="0"/>
              </a:rPr>
              <a:t>等语言写，</a:t>
            </a:r>
            <a:r>
              <a:rPr kumimoji="1" lang="en" altLang="zh-CN" dirty="0">
                <a:latin typeface="Helvetica Neue" panose="02000503000000020004" pitchFamily="2" charset="0"/>
              </a:rPr>
              <a:t>Python </a:t>
            </a:r>
            <a:r>
              <a:rPr kumimoji="1" lang="zh-CN" altLang="en-US" dirty="0">
                <a:latin typeface="Helvetica Neue" panose="02000503000000020004" pitchFamily="2" charset="0"/>
              </a:rPr>
              <a:t>更为简单和实用</a:t>
            </a:r>
            <a:endParaRPr kumimoji="1" lang="en-US" altLang="zh-CN" dirty="0">
              <a:latin typeface="Helvetica Neue" panose="02000503000000020004" pitchFamily="2" charset="0"/>
            </a:endParaRPr>
          </a:p>
          <a:p>
            <a:r>
              <a:rPr kumimoji="1" lang="zh-CN" altLang="en-US" dirty="0">
                <a:latin typeface="Helvetica Neue" panose="02000503000000020004" pitchFamily="2" charset="0"/>
              </a:rPr>
              <a:t>常用的爬虫框架：</a:t>
            </a:r>
            <a:r>
              <a:rPr kumimoji="1" lang="en" altLang="zh-CN" dirty="0">
                <a:latin typeface="Helvetica Neue" panose="02000503000000020004" pitchFamily="2" charset="0"/>
              </a:rPr>
              <a:t>Selenium</a:t>
            </a:r>
            <a:r>
              <a:rPr kumimoji="1" lang="zh-CN" altLang="en-US" dirty="0">
                <a:latin typeface="Helvetica Neue" panose="02000503000000020004" pitchFamily="2" charset="0"/>
              </a:rPr>
              <a:t>、</a:t>
            </a:r>
            <a:r>
              <a:rPr kumimoji="1" lang="en" altLang="zh-CN" dirty="0">
                <a:latin typeface="Helvetica Neue" panose="02000503000000020004" pitchFamily="2" charset="0"/>
              </a:rPr>
              <a:t>Scrapy</a:t>
            </a:r>
          </a:p>
          <a:p>
            <a:r>
              <a:rPr lang="zh-CN" altLang="en-US" dirty="0"/>
              <a:t>使用</a:t>
            </a:r>
            <a:r>
              <a:rPr lang="en-US" altLang="zh-CN" dirty="0"/>
              <a:t>Scrapy</a:t>
            </a:r>
            <a:r>
              <a:rPr lang="zh-CN" altLang="en-US" dirty="0"/>
              <a:t>框架实现</a:t>
            </a:r>
            <a:r>
              <a:rPr lang="en-US" altLang="zh-CN" dirty="0"/>
              <a:t>Lab1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8F53B72-D9FE-C04C-A6A6-2A3446738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24</a:t>
            </a:fld>
            <a:endParaRPr kumimoji="1" lang="zh-CN" altLang="en-US"/>
          </a:p>
        </p:txBody>
      </p:sp>
      <p:pic>
        <p:nvPicPr>
          <p:cNvPr id="1028" name="Picture 4" descr="Scrapy教程™">
            <a:extLst>
              <a:ext uri="{FF2B5EF4-FFF2-40B4-BE49-F238E27FC236}">
                <a16:creationId xmlns:a16="http://schemas.microsoft.com/office/drawing/2014/main" id="{02851BBB-89AC-444D-BFD2-6DED953E3E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638" y="4073319"/>
            <a:ext cx="3675192" cy="177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Jenkins Integration: Selenium Grid - Knoldus Blogs">
            <a:extLst>
              <a:ext uri="{FF2B5EF4-FFF2-40B4-BE49-F238E27FC236}">
                <a16:creationId xmlns:a16="http://schemas.microsoft.com/office/drawing/2014/main" id="{BECB3160-7D4C-2C4D-8B6B-0F01BE648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0975" y="3960378"/>
            <a:ext cx="5090984" cy="193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9A368AB-7446-444C-AF55-85002F107CC4}"/>
              </a:ext>
            </a:extLst>
          </p:cNvPr>
          <p:cNvSpPr txBox="1"/>
          <p:nvPr/>
        </p:nvSpPr>
        <p:spPr>
          <a:xfrm>
            <a:off x="5935438" y="5891154"/>
            <a:ext cx="36751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>
                <a:hlinkClick r:id="rId4"/>
              </a:rPr>
              <a:t>https://www.selenium.dev/</a:t>
            </a:r>
            <a:r>
              <a:rPr lang="en" altLang="zh-CN" sz="2400" dirty="0"/>
              <a:t> </a:t>
            </a:r>
            <a:endParaRPr lang="zh-CN" altLang="en-US" sz="2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5D6141-F981-8646-AEB5-1F853BD8D02B}"/>
              </a:ext>
            </a:extLst>
          </p:cNvPr>
          <p:cNvSpPr txBox="1"/>
          <p:nvPr/>
        </p:nvSpPr>
        <p:spPr>
          <a:xfrm>
            <a:off x="1340638" y="5894687"/>
            <a:ext cx="27215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hlinkClick r:id="rId5"/>
              </a:rPr>
              <a:t>https://scrapy.org/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628889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7EEFAC-0C03-A24B-9823-2ACD41E45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爬虫</a:t>
            </a:r>
            <a:r>
              <a:rPr kumimoji="1" lang="en-US" altLang="zh-CN" dirty="0"/>
              <a:t>: </a:t>
            </a:r>
            <a:r>
              <a:rPr kumimoji="1" lang="zh-CN" altLang="en-US" dirty="0"/>
              <a:t>一个例子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1CD94D-5059-C747-9E69-5CB87EA00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0572"/>
            <a:ext cx="5382396" cy="2786555"/>
          </a:xfrm>
        </p:spPr>
        <p:txBody>
          <a:bodyPr>
            <a:normAutofit/>
          </a:bodyPr>
          <a:lstStyle/>
          <a:p>
            <a:r>
              <a:rPr kumimoji="1" lang="zh-CN" altLang="en-US" sz="2400" dirty="0"/>
              <a:t>金融领域需求：获取各大政府、行业网站发布的关键数据、公告</a:t>
            </a:r>
            <a:endParaRPr kumimoji="1" lang="en-US" altLang="zh-CN" sz="2400" dirty="0"/>
          </a:p>
          <a:p>
            <a:r>
              <a:rPr kumimoji="1" lang="zh-CN" altLang="en-US" sz="2400" dirty="0"/>
              <a:t>实现</a:t>
            </a:r>
            <a:r>
              <a:rPr kumimoji="1" lang="zh-CN" altLang="en-US" sz="2400"/>
              <a:t>方法：使用爬虫提高获取</a:t>
            </a:r>
            <a:r>
              <a:rPr kumimoji="1" lang="zh-CN" altLang="en-US" sz="2400" dirty="0"/>
              <a:t>数据的效率</a:t>
            </a:r>
            <a:endParaRPr kumimoji="1" lang="en-US" altLang="zh-CN" sz="2400" dirty="0"/>
          </a:p>
          <a:p>
            <a:r>
              <a:rPr kumimoji="1" lang="zh-CN" altLang="en-US" sz="2400" dirty="0"/>
              <a:t>举例：万得软件是我国领先的金融数据服务商之一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AC06D4-2AD8-6143-95BA-986FAF5A7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25</a:t>
            </a:fld>
            <a:endParaRPr kumimoji="1" lang="zh-CN" altLang="en-US"/>
          </a:p>
        </p:txBody>
      </p:sp>
      <p:pic>
        <p:nvPicPr>
          <p:cNvPr id="6" name="图片 5" descr="图形用户界面, 文本, 电子邮件&#10;&#10;描述已自动生成">
            <a:extLst>
              <a:ext uri="{FF2B5EF4-FFF2-40B4-BE49-F238E27FC236}">
                <a16:creationId xmlns:a16="http://schemas.microsoft.com/office/drawing/2014/main" id="{B98D72F9-420F-8046-BF0F-3FF82E917F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026" y="4087043"/>
            <a:ext cx="8785365" cy="226930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47F6015-C73F-1B4C-9BC3-19A97206BAB4}"/>
              </a:ext>
            </a:extLst>
          </p:cNvPr>
          <p:cNvSpPr txBox="1"/>
          <p:nvPr/>
        </p:nvSpPr>
        <p:spPr>
          <a:xfrm>
            <a:off x="1455026" y="6336355"/>
            <a:ext cx="7878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https://www.qcc.com/firm/d1b84f508d958bdd374cba6f903686b3.html</a:t>
            </a:r>
            <a:r>
              <a:rPr lang="zh-CN" altLang="en-US" dirty="0"/>
              <a:t> </a:t>
            </a:r>
          </a:p>
        </p:txBody>
      </p: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F50F7B61-4408-9C4D-BF47-13BA5066EA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0006" y="1318430"/>
            <a:ext cx="5470087" cy="218937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37F184E-F7B9-5C4B-BF18-4413CFB36614}"/>
              </a:ext>
            </a:extLst>
          </p:cNvPr>
          <p:cNvSpPr txBox="1"/>
          <p:nvPr/>
        </p:nvSpPr>
        <p:spPr>
          <a:xfrm>
            <a:off x="5885570" y="3530793"/>
            <a:ext cx="6098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5"/>
              </a:rPr>
              <a:t>https://baike.baidu.com/item/万得信息技术股份有限公司/20101094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9927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7A1C2-4B87-A94D-AA30-3FD0E1518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爬虫</a:t>
            </a:r>
            <a:r>
              <a:rPr kumimoji="1" lang="en-US" altLang="zh-CN" dirty="0"/>
              <a:t>: </a:t>
            </a:r>
            <a:r>
              <a:rPr kumimoji="1" lang="zh-CN" altLang="en-US" dirty="0"/>
              <a:t>一个例子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5D9ED23-17CA-0F4A-8360-54E469DD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26</a:t>
            </a:fld>
            <a:endParaRPr kumimoji="1" lang="zh-CN" altLang="en-US"/>
          </a:p>
        </p:txBody>
      </p:sp>
      <p:pic>
        <p:nvPicPr>
          <p:cNvPr id="15" name="内容占位符 14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AE17D0B3-0F93-1646-9DA5-E7D43557E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850" y="1904107"/>
            <a:ext cx="4629055" cy="3546722"/>
          </a:xfrm>
        </p:spPr>
      </p:pic>
      <p:pic>
        <p:nvPicPr>
          <p:cNvPr id="13" name="内容占位符 9">
            <a:extLst>
              <a:ext uri="{FF2B5EF4-FFF2-40B4-BE49-F238E27FC236}">
                <a16:creationId xmlns:a16="http://schemas.microsoft.com/office/drawing/2014/main" id="{36CF4CF5-0FFD-EC49-AD4A-D91F56628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1061" y="1904108"/>
            <a:ext cx="6305284" cy="321822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3B375DE-C03E-0E44-B839-C2BE6DE5C6FC}"/>
              </a:ext>
            </a:extLst>
          </p:cNvPr>
          <p:cNvSpPr txBox="1"/>
          <p:nvPr/>
        </p:nvSpPr>
        <p:spPr>
          <a:xfrm>
            <a:off x="524107" y="5605632"/>
            <a:ext cx="44965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http://www.stats.gov.cn/tjsj/sjjd/202303/t20230309_1936941.html</a:t>
            </a:r>
            <a:r>
              <a:rPr lang="zh-CN" altLang="en-US" dirty="0"/>
              <a:t> 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C8FCCEF-2103-134E-872A-E0756988A2AA}"/>
              </a:ext>
            </a:extLst>
          </p:cNvPr>
          <p:cNvSpPr txBox="1"/>
          <p:nvPr/>
        </p:nvSpPr>
        <p:spPr>
          <a:xfrm>
            <a:off x="5112628" y="5244149"/>
            <a:ext cx="668215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zh-CN" altLang="en-US" dirty="0">
                <a:solidFill>
                  <a:srgbClr val="C00000"/>
                </a:solidFill>
              </a:rPr>
              <a:t>万得实时爬取国家统计局、证券交易所等网站数据、公告，并做初步的处理发送给投资者</a:t>
            </a:r>
            <a:endParaRPr kumimoji="1" lang="en-US" altLang="zh-CN" dirty="0">
              <a:solidFill>
                <a:srgbClr val="C00000"/>
              </a:solidFill>
            </a:endParaRPr>
          </a:p>
          <a:p>
            <a:pPr marL="285750" indent="-285750">
              <a:buFontTx/>
              <a:buChar char="-"/>
            </a:pPr>
            <a:r>
              <a:rPr kumimoji="1" lang="zh-CN" altLang="en-US" dirty="0">
                <a:solidFill>
                  <a:srgbClr val="C00000"/>
                </a:solidFill>
              </a:rPr>
              <a:t>金融领域对数据时效性要求极高，数据获取效率对证券市场的决策意义重大，因此以</a:t>
            </a:r>
            <a:r>
              <a:rPr kumimoji="1" lang="zh-CN" altLang="en-US" b="1" dirty="0">
                <a:solidFill>
                  <a:srgbClr val="C00000"/>
                </a:solidFill>
              </a:rPr>
              <a:t>更高效的爬虫算法</a:t>
            </a:r>
            <a:r>
              <a:rPr kumimoji="1" lang="zh-CN" altLang="en-US" dirty="0">
                <a:solidFill>
                  <a:srgbClr val="C00000"/>
                </a:solidFill>
              </a:rPr>
              <a:t>获取数据就成为了数据服务商战胜行业竞争对手的关键竞争优势</a:t>
            </a:r>
            <a:endParaRPr kumimoji="1"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36996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680E6-AD8D-E745-85B2-6B4BD63F6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爬虫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4BE422-85F7-AB4F-A032-320F14DD6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27</a:t>
            </a:fld>
            <a:endParaRPr kumimoji="1"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E1CA10AC-8742-924E-8B3F-1EE6927981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step 1: </a:t>
            </a:r>
            <a:r>
              <a:rPr lang="zh-CN" altLang="en-US" dirty="0"/>
              <a:t>获取目标</a:t>
            </a:r>
            <a:r>
              <a:rPr lang="en-US" altLang="zh-CN" dirty="0"/>
              <a:t>html</a:t>
            </a:r>
            <a:r>
              <a:rPr lang="zh-CN" altLang="en-US" dirty="0"/>
              <a:t>文件</a:t>
            </a:r>
            <a:endParaRPr lang="en-US" altLang="zh-CN" dirty="0"/>
          </a:p>
          <a:p>
            <a:r>
              <a:rPr lang="en-US" altLang="zh-CN" dirty="0"/>
              <a:t>step 2: </a:t>
            </a:r>
            <a:r>
              <a:rPr lang="zh-CN" altLang="en-US" dirty="0"/>
              <a:t>解析目标</a:t>
            </a:r>
            <a:r>
              <a:rPr lang="en-US" altLang="zh-CN" dirty="0"/>
              <a:t>html</a:t>
            </a:r>
            <a:r>
              <a:rPr lang="zh-CN" altLang="en-US" dirty="0"/>
              <a:t>文件得到结构化数据</a:t>
            </a:r>
            <a:endParaRPr lang="en-US" altLang="zh-CN" dirty="0"/>
          </a:p>
          <a:p>
            <a:r>
              <a:rPr lang="en-US" altLang="zh-CN" dirty="0"/>
              <a:t>step 3: </a:t>
            </a:r>
            <a:r>
              <a:rPr lang="zh-CN" altLang="en-US" dirty="0"/>
              <a:t>将结构化数据存储成制定格式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0FDF5C5C-3EEE-C340-8181-F9A5E6EF3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477" y="3791858"/>
            <a:ext cx="3171567" cy="216372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20">
            <a:extLst>
              <a:ext uri="{FF2B5EF4-FFF2-40B4-BE49-F238E27FC236}">
                <a16:creationId xmlns:a16="http://schemas.microsoft.com/office/drawing/2014/main" id="{9DB83E81-82D8-004B-9E00-7A9C4A5B7C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590" y="3792702"/>
            <a:ext cx="2789757" cy="216287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22C57C6-91DC-FB4F-A4D7-5FD6FAB7B254}"/>
              </a:ext>
            </a:extLst>
          </p:cNvPr>
          <p:cNvSpPr txBox="1"/>
          <p:nvPr/>
        </p:nvSpPr>
        <p:spPr>
          <a:xfrm>
            <a:off x="8220948" y="3857633"/>
            <a:ext cx="3657600" cy="203132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标题：万达电影</a:t>
            </a:r>
            <a:r>
              <a:rPr kumimoji="1" lang="en-US" altLang="zh-CN" dirty="0"/>
              <a:t>2020</a:t>
            </a:r>
            <a:r>
              <a:rPr kumimoji="1" lang="zh-CN" altLang="en-US" dirty="0"/>
              <a:t>年半年度业绩预告</a:t>
            </a:r>
            <a:endParaRPr kumimoji="1" lang="en-US" altLang="zh-CN" dirty="0"/>
          </a:p>
          <a:p>
            <a:r>
              <a:rPr kumimoji="1" lang="zh-CN" altLang="en-US" dirty="0"/>
              <a:t>日期：</a:t>
            </a:r>
            <a:r>
              <a:rPr kumimoji="1" lang="en-US" altLang="zh-CN" dirty="0"/>
              <a:t>2020</a:t>
            </a:r>
            <a:r>
              <a:rPr kumimoji="1" lang="zh-CN" altLang="en-US" dirty="0"/>
              <a:t>年</a:t>
            </a:r>
            <a:r>
              <a:rPr kumimoji="1" lang="en-US" altLang="zh-CN" dirty="0"/>
              <a:t>7</a:t>
            </a:r>
            <a:r>
              <a:rPr kumimoji="1" lang="zh-CN" altLang="en-US" dirty="0"/>
              <a:t>月</a:t>
            </a:r>
            <a:r>
              <a:rPr kumimoji="1" lang="en-US" altLang="zh-CN" dirty="0"/>
              <a:t>15</a:t>
            </a:r>
            <a:r>
              <a:rPr kumimoji="1" lang="zh-CN" altLang="en-US" dirty="0"/>
              <a:t>日</a:t>
            </a:r>
            <a:endParaRPr kumimoji="1" lang="en-US" altLang="zh-CN" dirty="0"/>
          </a:p>
          <a:p>
            <a:r>
              <a:rPr kumimoji="1" lang="zh-CN" altLang="en-US" dirty="0"/>
              <a:t>正文：</a:t>
            </a:r>
            <a:r>
              <a:rPr kumimoji="1" lang="en-US" altLang="zh-CN" dirty="0"/>
              <a:t>...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887DC0FD-B361-E94E-B0BF-8FE143BF576B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>
            <a:off x="3372044" y="4873718"/>
            <a:ext cx="1054546" cy="4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2011F9EF-DED5-EA42-BE5A-A60AE3B05259}"/>
              </a:ext>
            </a:extLst>
          </p:cNvPr>
          <p:cNvCxnSpPr>
            <a:cxnSpLocks/>
            <a:stCxn id="14" idx="3"/>
            <a:endCxn id="15" idx="1"/>
          </p:cNvCxnSpPr>
          <p:nvPr/>
        </p:nvCxnSpPr>
        <p:spPr>
          <a:xfrm flipV="1">
            <a:off x="7216347" y="4873296"/>
            <a:ext cx="1004601" cy="8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AC224420-34F7-804C-B64D-B9C79AFEB912}"/>
              </a:ext>
            </a:extLst>
          </p:cNvPr>
          <p:cNvSpPr txBox="1"/>
          <p:nvPr/>
        </p:nvSpPr>
        <p:spPr>
          <a:xfrm>
            <a:off x="1195387" y="6056872"/>
            <a:ext cx="1290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原网页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70FD706-D4D8-9840-BCFF-09273010CAEE}"/>
              </a:ext>
            </a:extLst>
          </p:cNvPr>
          <p:cNvSpPr txBox="1"/>
          <p:nvPr/>
        </p:nvSpPr>
        <p:spPr>
          <a:xfrm>
            <a:off x="4803740" y="6056872"/>
            <a:ext cx="1788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获取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文件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0B91394-5FDF-4148-98F6-3AD66558B808}"/>
              </a:ext>
            </a:extLst>
          </p:cNvPr>
          <p:cNvSpPr txBox="1"/>
          <p:nvPr/>
        </p:nvSpPr>
        <p:spPr>
          <a:xfrm>
            <a:off x="8909775" y="6028478"/>
            <a:ext cx="2279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解析得到结构化数据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E3ABF01-D52B-494D-A2A7-E17F7180FC6C}"/>
              </a:ext>
            </a:extLst>
          </p:cNvPr>
          <p:cNvSpPr txBox="1"/>
          <p:nvPr/>
        </p:nvSpPr>
        <p:spPr>
          <a:xfrm>
            <a:off x="3068837" y="5036729"/>
            <a:ext cx="1611016" cy="64633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request</a:t>
            </a:r>
          </a:p>
          <a:p>
            <a:r>
              <a:rPr kumimoji="1" lang="en-US" altLang="zh-CN" dirty="0"/>
              <a:t>response</a:t>
            </a:r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608E396-8DA9-4E44-A1DE-A874A6827343}"/>
              </a:ext>
            </a:extLst>
          </p:cNvPr>
          <p:cNvSpPr txBox="1"/>
          <p:nvPr/>
        </p:nvSpPr>
        <p:spPr>
          <a:xfrm>
            <a:off x="6929193" y="5036729"/>
            <a:ext cx="1964725" cy="147732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解析</a:t>
            </a:r>
            <a:r>
              <a:rPr kumimoji="1" lang="en-US" altLang="zh-CN" dirty="0"/>
              <a:t>html</a:t>
            </a:r>
          </a:p>
          <a:p>
            <a:pPr marL="285750" indent="-285750">
              <a:buFontTx/>
              <a:buChar char="-"/>
            </a:pPr>
            <a:r>
              <a:rPr kumimoji="1" lang="zh-CN" altLang="en" dirty="0"/>
              <a:t>正则</a:t>
            </a:r>
            <a:r>
              <a:rPr kumimoji="1" lang="zh-CN" altLang="en-US" dirty="0"/>
              <a:t>表达式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en" altLang="zh-CN" b="1" dirty="0"/>
              <a:t>Beautiful Soup</a:t>
            </a:r>
            <a:endParaRPr kumimoji="1" lang="en-US" altLang="zh-CN" b="1" dirty="0"/>
          </a:p>
          <a:p>
            <a:pPr marL="285750" indent="-285750">
              <a:buFontTx/>
              <a:buChar char="-"/>
            </a:pPr>
            <a:r>
              <a:rPr kumimoji="1" lang="en-US" altLang="zh-CN" dirty="0" err="1"/>
              <a:t>Xpath</a:t>
            </a:r>
            <a:endParaRPr kumimoji="1" lang="en-US" altLang="zh-CN" dirty="0"/>
          </a:p>
          <a:p>
            <a:pPr marL="285750" indent="-285750">
              <a:buFontTx/>
              <a:buChar char="-"/>
            </a:pPr>
            <a:r>
              <a:rPr kumimoji="1" lang="en-US" altLang="zh-CN" dirty="0" err="1"/>
              <a:t>HTMLParser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58303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D04E8B-6727-274C-A6DD-B24B2C1A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爬虫</a:t>
            </a:r>
            <a:r>
              <a:rPr kumimoji="1" lang="en-US" altLang="zh-CN" dirty="0"/>
              <a:t>: </a:t>
            </a:r>
            <a:r>
              <a:rPr kumimoji="1" lang="zh-CN" altLang="en-US" dirty="0"/>
              <a:t>获取网页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312FE8-2295-C243-BA8E-E1BFAD553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发起带参数的</a:t>
            </a:r>
            <a:r>
              <a:rPr kumimoji="1" lang="en" altLang="zh-CN" dirty="0"/>
              <a:t>get</a:t>
            </a:r>
            <a:r>
              <a:rPr kumimoji="1" lang="zh-CN" altLang="en-US" dirty="0"/>
              <a:t>请求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4121B3C-E7BC-F34F-BD3C-1E89C98F3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28</a:t>
            </a:fld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9FC65A-EF5F-C54F-B8F9-4B323777482C}"/>
              </a:ext>
            </a:extLst>
          </p:cNvPr>
          <p:cNvSpPr txBox="1"/>
          <p:nvPr/>
        </p:nvSpPr>
        <p:spPr>
          <a:xfrm>
            <a:off x="696097" y="2360697"/>
            <a:ext cx="7750969" cy="286232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requests</a:t>
            </a:r>
          </a:p>
          <a:p>
            <a:r>
              <a:rPr lang="en" altLang="zh-CN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指定</a:t>
            </a:r>
            <a:r>
              <a:rPr lang="en" altLang="zh-CN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url</a:t>
            </a:r>
            <a:endParaRPr lang="en" altLang="zh-C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'https://</a:t>
            </a:r>
            <a:r>
              <a:rPr lang="en" altLang="zh-CN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www.sogou.com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/web'</a:t>
            </a:r>
            <a:endParaRPr lang="en" altLang="zh-C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封装</a:t>
            </a:r>
            <a:r>
              <a:rPr lang="en" altLang="zh-CN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get</a:t>
            </a:r>
            <a:r>
              <a:rPr lang="zh-CN" altLang="en-US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请求参数</a:t>
            </a:r>
            <a:endParaRPr lang="zh-CN" altLang="en-US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prams = {</a:t>
            </a:r>
          </a:p>
          <a:p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'query'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zh-CN" altLang="en-US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周杰伦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ie'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'utf-8'</a:t>
            </a:r>
            <a:endParaRPr lang="en" altLang="zh-C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response = </a:t>
            </a:r>
            <a:r>
              <a:rPr lang="en" altLang="zh-C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requests.get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url,</a:t>
            </a:r>
            <a:r>
              <a:rPr lang="en" altLang="zh-C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params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=prams)</a:t>
            </a:r>
          </a:p>
          <a:p>
            <a:r>
              <a:rPr lang="en" altLang="zh-C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page_text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" altLang="zh-C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response.text</a:t>
            </a:r>
            <a:endParaRPr lang="en" altLang="zh-C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7E0A1D-A2F1-A647-867A-C23600357F2A}"/>
              </a:ext>
            </a:extLst>
          </p:cNvPr>
          <p:cNvSpPr txBox="1"/>
          <p:nvPr/>
        </p:nvSpPr>
        <p:spPr>
          <a:xfrm>
            <a:off x="8533563" y="2360697"/>
            <a:ext cx="34022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</a:rPr>
              <a:t>response = </a:t>
            </a:r>
            <a:r>
              <a:rPr kumimoji="1" lang="en-US" altLang="zh-CN" sz="2400" dirty="0" err="1">
                <a:solidFill>
                  <a:srgbClr val="C00000"/>
                </a:solidFill>
              </a:rPr>
              <a:t>requests.get</a:t>
            </a:r>
            <a:endParaRPr kumimoji="1" lang="en-US" altLang="zh-CN" sz="2400" dirty="0">
              <a:solidFill>
                <a:srgbClr val="C00000"/>
              </a:solidFill>
            </a:endParaRPr>
          </a:p>
          <a:p>
            <a:r>
              <a:rPr kumimoji="1" lang="en-US" altLang="zh-CN" sz="2400" dirty="0">
                <a:solidFill>
                  <a:srgbClr val="C00000"/>
                </a:solidFill>
              </a:rPr>
              <a:t>(</a:t>
            </a:r>
          </a:p>
          <a:p>
            <a:r>
              <a:rPr kumimoji="1" lang="en-US" altLang="zh-CN" sz="2400" dirty="0">
                <a:solidFill>
                  <a:srgbClr val="C00000"/>
                </a:solidFill>
              </a:rPr>
              <a:t>	</a:t>
            </a:r>
            <a:r>
              <a:rPr kumimoji="1" lang="en-US" altLang="zh-CN" sz="2400" dirty="0" err="1">
                <a:solidFill>
                  <a:srgbClr val="C00000"/>
                </a:solidFill>
              </a:rPr>
              <a:t>url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en-US" altLang="zh-CN" sz="2400" dirty="0" err="1">
                <a:solidFill>
                  <a:srgbClr val="C00000"/>
                </a:solidFill>
              </a:rPr>
              <a:t>url</a:t>
            </a:r>
            <a:r>
              <a:rPr kumimoji="1" lang="en-US" altLang="zh-CN" sz="2400" dirty="0">
                <a:solidFill>
                  <a:srgbClr val="C00000"/>
                </a:solidFill>
              </a:rPr>
              <a:t>,</a:t>
            </a:r>
          </a:p>
          <a:p>
            <a:r>
              <a:rPr kumimoji="1" lang="en-US" altLang="zh-CN" sz="2400" dirty="0">
                <a:solidFill>
                  <a:srgbClr val="C00000"/>
                </a:solidFill>
              </a:rPr>
              <a:t>	params=params</a:t>
            </a:r>
          </a:p>
          <a:p>
            <a:r>
              <a:rPr kumimoji="1" lang="en-US" altLang="zh-CN" sz="2400" dirty="0">
                <a:solidFill>
                  <a:srgbClr val="C00000"/>
                </a:solidFill>
              </a:rPr>
              <a:t>)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8356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B532F9-5F2A-AD48-9590-AB2DC8C74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爬虫</a:t>
            </a:r>
            <a:r>
              <a:rPr kumimoji="1" lang="en-US" altLang="zh-CN" dirty="0"/>
              <a:t>:</a:t>
            </a:r>
            <a:r>
              <a:rPr kumimoji="1" lang="zh-CN" altLang="en-US" dirty="0"/>
              <a:t> 获取网页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AEE0AE-AEB6-C444-8902-9E2C4F3E6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发起带请求头的</a:t>
            </a:r>
            <a:r>
              <a:rPr kumimoji="1" lang="en" altLang="zh-CN" dirty="0"/>
              <a:t>get</a:t>
            </a:r>
            <a:r>
              <a:rPr kumimoji="1" lang="zh-CN" altLang="en-US" dirty="0"/>
              <a:t>请求</a:t>
            </a:r>
            <a:endParaRPr kumimoji="1"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035B3E-F0E3-E944-92DD-EF2253FB6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29</a:t>
            </a:fld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B8EB15-BF1B-824C-B61E-B28D6973FC56}"/>
              </a:ext>
            </a:extLst>
          </p:cNvPr>
          <p:cNvSpPr txBox="1"/>
          <p:nvPr/>
        </p:nvSpPr>
        <p:spPr>
          <a:xfrm>
            <a:off x="663950" y="2301286"/>
            <a:ext cx="7459362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headers={</a:t>
            </a:r>
          </a:p>
          <a:p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'User-Agent'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'Mozilla/5.0 (Macintosh; Intel Mac OS X 10_12_0) </a:t>
            </a:r>
            <a:r>
              <a:rPr lang="en" altLang="zh-CN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AppleWebKit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/537.36 (KHTML, like Gecko) Chrome/69.0.3497.100 Safari/537.36'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‘Cookie’: </a:t>
            </a:r>
            <a:r>
              <a:rPr lang="en" altLang="zh-C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xxxxxx</a:t>
            </a:r>
            <a:endParaRPr lang="en" altLang="zh-C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zh-CN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or </a:t>
            </a:r>
            <a:endParaRPr lang="en" altLang="zh-C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cookie_data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{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hogwarts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"school"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b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response = </a:t>
            </a:r>
            <a:r>
              <a:rPr lang="en" altLang="zh-C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requests.get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url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url,</a:t>
            </a:r>
            <a:r>
              <a:rPr lang="en" altLang="zh-C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params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prams,</a:t>
            </a:r>
            <a:r>
              <a:rPr lang="en" altLang="zh-C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headers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=headers)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681854-2848-4F44-A3B1-480C9838F20E}"/>
              </a:ext>
            </a:extLst>
          </p:cNvPr>
          <p:cNvSpPr txBox="1"/>
          <p:nvPr/>
        </p:nvSpPr>
        <p:spPr>
          <a:xfrm>
            <a:off x="8360568" y="2469451"/>
            <a:ext cx="340222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</a:rPr>
              <a:t>response = </a:t>
            </a:r>
            <a:r>
              <a:rPr kumimoji="1" lang="en-US" altLang="zh-CN" sz="2400" dirty="0" err="1">
                <a:solidFill>
                  <a:srgbClr val="C00000"/>
                </a:solidFill>
              </a:rPr>
              <a:t>requests.get</a:t>
            </a:r>
            <a:endParaRPr kumimoji="1" lang="en-US" altLang="zh-CN" sz="2400" dirty="0">
              <a:solidFill>
                <a:srgbClr val="C00000"/>
              </a:solidFill>
            </a:endParaRPr>
          </a:p>
          <a:p>
            <a:r>
              <a:rPr kumimoji="1" lang="en-US" altLang="zh-CN" sz="2400" dirty="0">
                <a:solidFill>
                  <a:srgbClr val="C00000"/>
                </a:solidFill>
              </a:rPr>
              <a:t>(</a:t>
            </a:r>
          </a:p>
          <a:p>
            <a:r>
              <a:rPr kumimoji="1" lang="en-US" altLang="zh-CN" sz="2400" dirty="0">
                <a:solidFill>
                  <a:srgbClr val="C00000"/>
                </a:solidFill>
              </a:rPr>
              <a:t>	</a:t>
            </a:r>
            <a:r>
              <a:rPr kumimoji="1" lang="en-US" altLang="zh-CN" sz="2400" dirty="0" err="1">
                <a:solidFill>
                  <a:srgbClr val="C00000"/>
                </a:solidFill>
              </a:rPr>
              <a:t>url</a:t>
            </a:r>
            <a:r>
              <a:rPr kumimoji="1" lang="en-US" altLang="zh-CN" sz="2400" dirty="0">
                <a:solidFill>
                  <a:srgbClr val="C00000"/>
                </a:solidFill>
              </a:rPr>
              <a:t>=</a:t>
            </a:r>
            <a:r>
              <a:rPr kumimoji="1" lang="en-US" altLang="zh-CN" sz="2400" dirty="0" err="1">
                <a:solidFill>
                  <a:srgbClr val="C00000"/>
                </a:solidFill>
              </a:rPr>
              <a:t>url</a:t>
            </a:r>
            <a:r>
              <a:rPr kumimoji="1" lang="en-US" altLang="zh-CN" sz="2400" dirty="0">
                <a:solidFill>
                  <a:srgbClr val="C00000"/>
                </a:solidFill>
              </a:rPr>
              <a:t>,</a:t>
            </a:r>
          </a:p>
          <a:p>
            <a:r>
              <a:rPr kumimoji="1" lang="en-US" altLang="zh-CN" sz="2400" dirty="0">
                <a:solidFill>
                  <a:srgbClr val="C00000"/>
                </a:solidFill>
              </a:rPr>
              <a:t>	params=params,</a:t>
            </a:r>
          </a:p>
          <a:p>
            <a:r>
              <a:rPr kumimoji="1" lang="en-US" altLang="zh-CN" sz="2400" dirty="0">
                <a:solidFill>
                  <a:srgbClr val="C00000"/>
                </a:solidFill>
              </a:rPr>
              <a:t>	headers=headers</a:t>
            </a:r>
          </a:p>
          <a:p>
            <a:r>
              <a:rPr kumimoji="1" lang="en-US" altLang="zh-CN" sz="2400" dirty="0">
                <a:solidFill>
                  <a:srgbClr val="C00000"/>
                </a:solidFill>
              </a:rPr>
              <a:t>)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3033FA-508B-B24D-941D-56E2B66559E8}"/>
              </a:ext>
            </a:extLst>
          </p:cNvPr>
          <p:cNvSpPr txBox="1"/>
          <p:nvPr/>
        </p:nvSpPr>
        <p:spPr>
          <a:xfrm>
            <a:off x="8322030" y="5038253"/>
            <a:ext cx="2659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>
                <a:solidFill>
                  <a:srgbClr val="C00000"/>
                </a:solidFill>
              </a:rPr>
              <a:t>如何获取请求头与</a:t>
            </a:r>
            <a:r>
              <a:rPr kumimoji="1" lang="en-US" altLang="zh-CN" sz="2400" dirty="0">
                <a:solidFill>
                  <a:srgbClr val="C00000"/>
                </a:solidFill>
              </a:rPr>
              <a:t>cookie</a:t>
            </a:r>
            <a:r>
              <a:rPr kumimoji="1" lang="zh-CN" altLang="en-US" sz="2400" dirty="0">
                <a:solidFill>
                  <a:srgbClr val="C00000"/>
                </a:solidFill>
              </a:rPr>
              <a:t>信息？</a:t>
            </a:r>
          </a:p>
        </p:txBody>
      </p:sp>
    </p:spTree>
    <p:extLst>
      <p:ext uri="{BB962C8B-B14F-4D97-AF65-F5344CB8AC3E}">
        <p14:creationId xmlns:p14="http://schemas.microsoft.com/office/powerpoint/2010/main" val="2855903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DE91ED-0FC4-2B42-8F43-21FBC284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实验环境 </a:t>
            </a:r>
            <a:r>
              <a:rPr kumimoji="1" lang="en-US" altLang="zh-CN" dirty="0"/>
              <a:t>:Anaconda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Jupyter</a:t>
            </a:r>
            <a:r>
              <a:rPr kumimoji="1" lang="en-US" altLang="zh-CN" dirty="0"/>
              <a:t> Notebook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4857F5-B2EA-F741-95B2-87FAA9C65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镜像安装：网络缓慢的另一安装方案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FF3BCA-75D3-704F-8758-D2B33D1C5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3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05EE03-BA80-F349-86AF-134BC1A249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174" y="2564525"/>
            <a:ext cx="5200800" cy="27277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BAC4965-D4D5-034E-B3FE-22A9FB68BB0A}"/>
              </a:ext>
            </a:extLst>
          </p:cNvPr>
          <p:cNvSpPr txBox="1"/>
          <p:nvPr/>
        </p:nvSpPr>
        <p:spPr>
          <a:xfrm>
            <a:off x="1187669" y="538769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https://mirrors.tuna.tsinghua.edu.cn/anaconda/archive/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75262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ACB3E8-AE18-AD42-81AE-C92E0FFF2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爬虫</a:t>
            </a:r>
            <a:r>
              <a:rPr kumimoji="1" lang="en-US" altLang="zh-CN" dirty="0"/>
              <a:t>: </a:t>
            </a:r>
            <a:r>
              <a:rPr kumimoji="1" lang="zh-CN" altLang="en-US" dirty="0"/>
              <a:t>获取请求头与</a:t>
            </a:r>
            <a:r>
              <a:rPr kumimoji="1" lang="en-US" altLang="zh-CN" dirty="0"/>
              <a:t>cookie</a:t>
            </a:r>
            <a:endParaRPr kumimoji="1" lang="zh-CN" altLang="en-US" dirty="0"/>
          </a:p>
        </p:txBody>
      </p:sp>
      <p:pic>
        <p:nvPicPr>
          <p:cNvPr id="8" name="内容占位符 7" descr="图形用户界面, 文本&#10;&#10;描述已自动生成">
            <a:extLst>
              <a:ext uri="{FF2B5EF4-FFF2-40B4-BE49-F238E27FC236}">
                <a16:creationId xmlns:a16="http://schemas.microsoft.com/office/drawing/2014/main" id="{CD01C307-BCDA-844D-A151-B8767B6C30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19545" y="1370572"/>
            <a:ext cx="7062855" cy="3669970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EBC5FC-8143-6A4B-967E-D477F5400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30</a:t>
            </a:fld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1CDA5C2-15D1-564A-B09D-3644AAC51709}"/>
              </a:ext>
            </a:extLst>
          </p:cNvPr>
          <p:cNvSpPr/>
          <p:nvPr/>
        </p:nvSpPr>
        <p:spPr>
          <a:xfrm>
            <a:off x="7126145" y="3025516"/>
            <a:ext cx="4624421" cy="546408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ED827AC-AD0C-B54D-92F6-E2192E7B72DC}"/>
              </a:ext>
            </a:extLst>
          </p:cNvPr>
          <p:cNvSpPr/>
          <p:nvPr/>
        </p:nvSpPr>
        <p:spPr>
          <a:xfrm>
            <a:off x="7126145" y="4237120"/>
            <a:ext cx="4624421" cy="303561"/>
          </a:xfrm>
          <a:prstGeom prst="rect">
            <a:avLst/>
          </a:prstGeom>
          <a:noFill/>
          <a:ln w="25400">
            <a:solidFill>
              <a:srgbClr val="C0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579AD04C-5DCD-124D-AE57-34E33370D02E}"/>
              </a:ext>
            </a:extLst>
          </p:cNvPr>
          <p:cNvSpPr txBox="1">
            <a:spLocks/>
          </p:cNvSpPr>
          <p:nvPr/>
        </p:nvSpPr>
        <p:spPr>
          <a:xfrm>
            <a:off x="609600" y="1370571"/>
            <a:ext cx="3741778" cy="23711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411480" indent="-411480" algn="l" defTabSz="54864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33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91540" indent="-342900" algn="l" defTabSz="54864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8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indent="-274320" algn="l" defTabSz="54864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20240" indent="-274320" algn="l" defTabSz="548640" rtl="0" eaLnBrk="1" latinLnBrk="0" hangingPunct="1">
              <a:spcBef>
                <a:spcPct val="20000"/>
              </a:spcBef>
              <a:buFont typeface="Arial" panose="020B0604020202020204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68880" indent="-274320" algn="l" defTabSz="548640" rtl="0" eaLnBrk="1" latinLnBrk="0" hangingPunct="1">
              <a:spcBef>
                <a:spcPct val="20000"/>
              </a:spcBef>
              <a:buFont typeface="Arial" panose="020B0604020202020204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17520" indent="-274320" algn="l" defTabSz="54864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566160" indent="-274320" algn="l" defTabSz="54864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114800" indent="-274320" algn="l" defTabSz="54864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663440" indent="-274320" algn="l" defTabSz="548640" rtl="0" eaLnBrk="1" latinLnBrk="0" hangingPunct="1">
              <a:spcBef>
                <a:spcPct val="200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/>
              <a:t>F12</a:t>
            </a:r>
            <a:r>
              <a:rPr kumimoji="1" lang="zh-CN" altLang="en-US" dirty="0"/>
              <a:t>查看源代码</a:t>
            </a:r>
            <a:endParaRPr kumimoji="1" lang="en-US" altLang="zh-CN" dirty="0"/>
          </a:p>
          <a:p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Headers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request head &gt; cookie / user-agent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6295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092EEE-08AD-8C4C-90D7-31D7D7A85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爬虫</a:t>
            </a:r>
            <a:r>
              <a:rPr kumimoji="1" lang="en-US" altLang="zh-CN" dirty="0"/>
              <a:t>: cookie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0F9A10-AAF2-044F-8C7B-E22923A41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Cookie </a:t>
            </a:r>
            <a:r>
              <a:rPr kumimoji="1" lang="zh-CN" altLang="en-US" dirty="0"/>
              <a:t>是 </a:t>
            </a:r>
            <a:r>
              <a:rPr kumimoji="1" lang="en" altLang="zh-CN" dirty="0"/>
              <a:t>Web </a:t>
            </a:r>
            <a:r>
              <a:rPr kumimoji="1" lang="zh-CN" altLang="en-US" dirty="0"/>
              <a:t>服务器生成并发送至 </a:t>
            </a:r>
            <a:r>
              <a:rPr kumimoji="1" lang="en" altLang="zh-CN" dirty="0"/>
              <a:t>Web </a:t>
            </a:r>
            <a:r>
              <a:rPr kumimoji="1" lang="zh-CN" altLang="en-US" dirty="0"/>
              <a:t>浏览器的小型信息文件</a:t>
            </a:r>
            <a:endParaRPr kumimoji="1" lang="en-US" altLang="zh-CN" dirty="0"/>
          </a:p>
          <a:p>
            <a:r>
              <a:rPr kumimoji="1" lang="en" altLang="zh-CN" dirty="0"/>
              <a:t>Cookie </a:t>
            </a:r>
            <a:r>
              <a:rPr kumimoji="1" lang="zh-CN" altLang="en-US" dirty="0"/>
              <a:t>帮助网站了解用户的情况，使网站能够提供个性化的用户体验，同时带来了一些隐私风险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4C4422-9824-2B40-A0EA-D75C7DDB3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31</a:t>
            </a:fld>
            <a:endParaRPr kumimoji="1" lang="zh-CN" altLang="en-US"/>
          </a:p>
        </p:txBody>
      </p:sp>
      <p:pic>
        <p:nvPicPr>
          <p:cNvPr id="6" name="图片 5" descr="图形用户界面, 网站, Teams&#10;&#10;描述已自动生成">
            <a:extLst>
              <a:ext uri="{FF2B5EF4-FFF2-40B4-BE49-F238E27FC236}">
                <a16:creationId xmlns:a16="http://schemas.microsoft.com/office/drawing/2014/main" id="{6F46C52D-E01B-654F-BE24-897B7D6E6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50" y="3517996"/>
            <a:ext cx="4829541" cy="2878351"/>
          </a:xfrm>
          <a:prstGeom prst="rect">
            <a:avLst/>
          </a:prstGeom>
        </p:spPr>
      </p:pic>
      <p:pic>
        <p:nvPicPr>
          <p:cNvPr id="10" name="图片 9" descr="图片包含 文本&#10;&#10;描述已自动生成">
            <a:extLst>
              <a:ext uri="{FF2B5EF4-FFF2-40B4-BE49-F238E27FC236}">
                <a16:creationId xmlns:a16="http://schemas.microsoft.com/office/drawing/2014/main" id="{FC38F2FF-750C-C846-8E66-50BE45AB7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549" y="3472691"/>
            <a:ext cx="5511263" cy="1109364"/>
          </a:xfrm>
          <a:prstGeom prst="rect">
            <a:avLst/>
          </a:prstGeom>
        </p:spPr>
      </p:pic>
      <p:pic>
        <p:nvPicPr>
          <p:cNvPr id="12" name="图片 11" descr="文本&#10;&#10;中度可信度描述已自动生成">
            <a:extLst>
              <a:ext uri="{FF2B5EF4-FFF2-40B4-BE49-F238E27FC236}">
                <a16:creationId xmlns:a16="http://schemas.microsoft.com/office/drawing/2014/main" id="{01C86362-26ED-C542-B24A-83F450357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549" y="5224360"/>
            <a:ext cx="5511263" cy="125946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48A4284-1B14-1A4F-824E-836E0658CEDC}"/>
              </a:ext>
            </a:extLst>
          </p:cNvPr>
          <p:cNvSpPr txBox="1"/>
          <p:nvPr/>
        </p:nvSpPr>
        <p:spPr>
          <a:xfrm>
            <a:off x="5894495" y="6340009"/>
            <a:ext cx="4735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5"/>
              </a:rPr>
              <a:t>https://m.qudong.com/pcarticle/140204</a:t>
            </a:r>
            <a:r>
              <a:rPr lang="zh-CN" altLang="en-US" dirty="0"/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5D3A5F4-E87F-B543-A4A1-13322B1AE7EA}"/>
              </a:ext>
            </a:extLst>
          </p:cNvPr>
          <p:cNvSpPr txBox="1"/>
          <p:nvPr/>
        </p:nvSpPr>
        <p:spPr>
          <a:xfrm>
            <a:off x="5942549" y="4634007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6"/>
              </a:rPr>
              <a:t>https://tech.sina.cn/csj/2020-03-18/doc-iimxyqwa1291598.d.html</a:t>
            </a:r>
            <a:r>
              <a:rPr lang="zh-CN" altLang="en-US" dirty="0"/>
              <a:t>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1963789-AB9F-7F4B-82AE-E467E818E148}"/>
              </a:ext>
            </a:extLst>
          </p:cNvPr>
          <p:cNvSpPr txBox="1"/>
          <p:nvPr/>
        </p:nvSpPr>
        <p:spPr>
          <a:xfrm>
            <a:off x="781254" y="6356352"/>
            <a:ext cx="3763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7"/>
              </a:rPr>
              <a:t>stack overflow</a:t>
            </a:r>
            <a:r>
              <a:rPr lang="zh-CN" altLang="en-US" dirty="0">
                <a:hlinkClick r:id="rId7"/>
              </a:rPr>
              <a:t>官网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64440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4316F5-8BA4-4745-AE2F-20D5B70C6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爬虫</a:t>
            </a:r>
            <a:r>
              <a:rPr kumimoji="1" lang="en-US" altLang="zh-CN" dirty="0"/>
              <a:t>: </a:t>
            </a:r>
            <a:r>
              <a:rPr kumimoji="1" lang="zh-CN" altLang="en-US" dirty="0"/>
              <a:t>解析网页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9C562-B057-E341-A43B-EC93A783F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" dirty="0"/>
              <a:t>正则</a:t>
            </a:r>
            <a:r>
              <a:rPr kumimoji="1" lang="zh-CN" altLang="en-US" dirty="0"/>
              <a:t>表达式：有点繁琐</a:t>
            </a:r>
            <a:endParaRPr kumimoji="1" lang="en" altLang="zh-CN" dirty="0"/>
          </a:p>
          <a:p>
            <a:r>
              <a:rPr kumimoji="1" lang="en" altLang="zh-CN" b="1" dirty="0"/>
              <a:t>Beautiful Soup</a:t>
            </a:r>
            <a:r>
              <a:rPr kumimoji="1" lang="zh-CN" altLang="en-US" b="1" dirty="0"/>
              <a:t>：不需要结构清晰的网页内容</a:t>
            </a:r>
            <a:endParaRPr kumimoji="1" lang="en" altLang="zh-CN" b="1" dirty="0"/>
          </a:p>
          <a:p>
            <a:r>
              <a:rPr kumimoji="1" lang="en" altLang="zh-CN" dirty="0"/>
              <a:t>XPath</a:t>
            </a:r>
            <a:r>
              <a:rPr kumimoji="1" lang="zh-CN" altLang="en-US" dirty="0"/>
              <a:t>：要求网页结构需要清晰</a:t>
            </a:r>
            <a:endParaRPr kumimoji="1" lang="en" altLang="zh-CN" dirty="0"/>
          </a:p>
          <a:p>
            <a:r>
              <a:rPr kumimoji="1" lang="en" altLang="zh-CN" dirty="0" err="1"/>
              <a:t>HTMLParser</a:t>
            </a:r>
            <a:r>
              <a:rPr kumimoji="1" lang="zh-CN" altLang="en-US" dirty="0"/>
              <a:t>：支持</a:t>
            </a:r>
            <a:r>
              <a:rPr kumimoji="1" lang="en" altLang="zh-CN" dirty="0"/>
              <a:t>DOM</a:t>
            </a:r>
            <a:r>
              <a:rPr kumimoji="1" lang="zh-CN" altLang="en-US" dirty="0"/>
              <a:t>解析和</a:t>
            </a:r>
            <a:r>
              <a:rPr kumimoji="1" lang="en" altLang="zh-CN" dirty="0"/>
              <a:t>XPath</a:t>
            </a:r>
            <a:r>
              <a:rPr kumimoji="1" lang="zh-CN" altLang="en-US" dirty="0"/>
              <a:t>解析两种方式</a:t>
            </a:r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F7E28E-9321-714A-B13F-09CACB61D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32</a:t>
            </a:fld>
            <a:endParaRPr kumimoji="1" lang="zh-CN" altLang="en-US"/>
          </a:p>
        </p:txBody>
      </p:sp>
      <p:pic>
        <p:nvPicPr>
          <p:cNvPr id="8" name="图片 7" descr="文本&#10;&#10;描述已自动生成">
            <a:extLst>
              <a:ext uri="{FF2B5EF4-FFF2-40B4-BE49-F238E27FC236}">
                <a16:creationId xmlns:a16="http://schemas.microsoft.com/office/drawing/2014/main" id="{EC9BDAE2-5784-4948-BCEF-27543E921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842" y="4043888"/>
            <a:ext cx="6167565" cy="198929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E928144-9924-BD41-BD06-9A80A4E5C4A5}"/>
              </a:ext>
            </a:extLst>
          </p:cNvPr>
          <p:cNvSpPr txBox="1"/>
          <p:nvPr/>
        </p:nvSpPr>
        <p:spPr>
          <a:xfrm>
            <a:off x="4721842" y="6033186"/>
            <a:ext cx="55620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https://www.crummy.com/software/BeautifulSoup/bs4/doc/index.zh.html#id4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2" name="图片 11" descr="文本&#10;&#10;描述已自动生成">
            <a:extLst>
              <a:ext uri="{FF2B5EF4-FFF2-40B4-BE49-F238E27FC236}">
                <a16:creationId xmlns:a16="http://schemas.microsoft.com/office/drawing/2014/main" id="{B596736A-DE75-5248-9789-0D276A9C1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964994"/>
            <a:ext cx="3188228" cy="214708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9712849-83CC-8541-A3AF-CF7FA5934E75}"/>
              </a:ext>
            </a:extLst>
          </p:cNvPr>
          <p:cNvSpPr txBox="1"/>
          <p:nvPr/>
        </p:nvSpPr>
        <p:spPr>
          <a:xfrm>
            <a:off x="609600" y="6123919"/>
            <a:ext cx="4112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5"/>
              </a:rPr>
              <a:t>https://zhuanlan.zhihu.com/p/455782868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6816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2E68FC-F497-0D41-883D-D7EA5C4C5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爬虫</a:t>
            </a:r>
            <a:r>
              <a:rPr kumimoji="1" lang="en-US" altLang="zh-CN" dirty="0"/>
              <a:t>: </a:t>
            </a:r>
            <a:r>
              <a:rPr kumimoji="1" lang="zh-CN" altLang="en-US" dirty="0"/>
              <a:t>解析网页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ED23BD-486A-9A42-8D35-5D9A61A26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33</a:t>
            </a:fld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B27AFC-5B9F-FF4B-8E74-453AECB156B8}"/>
              </a:ext>
            </a:extLst>
          </p:cNvPr>
          <p:cNvSpPr txBox="1"/>
          <p:nvPr/>
        </p:nvSpPr>
        <p:spPr>
          <a:xfrm>
            <a:off x="115329" y="1555038"/>
            <a:ext cx="6952736" cy="480131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" altLang="zh-C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html_doc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= """</a:t>
            </a:r>
          </a:p>
          <a:p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html</a:t>
            </a: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en" altLang="zh-CN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head</a:t>
            </a: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en" altLang="zh-CN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The Dormouse's story</a:t>
            </a: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" altLang="zh-CN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title</a:t>
            </a: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&gt;&lt;/</a:t>
            </a:r>
            <a:r>
              <a:rPr lang="en" altLang="zh-CN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head</a:t>
            </a: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zh-C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body</a:t>
            </a: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zh-C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"title"</a:t>
            </a: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&gt;&lt;</a:t>
            </a:r>
            <a:r>
              <a:rPr lang="en" altLang="zh-CN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The Dormouse's story</a:t>
            </a: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" altLang="zh-CN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b</a:t>
            </a: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&gt;&lt;/</a:t>
            </a:r>
            <a:r>
              <a:rPr lang="en" altLang="zh-CN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zh-C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"story"</a:t>
            </a: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Once upon a time there were three little sisters; and their names were</a:t>
            </a:r>
          </a:p>
          <a:p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"http://</a:t>
            </a:r>
            <a:r>
              <a:rPr lang="en" altLang="zh-CN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example.com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" altLang="zh-CN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elsie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"sister"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"link1"</a:t>
            </a: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Elsie</a:t>
            </a: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" altLang="zh-CN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"http://</a:t>
            </a:r>
            <a:r>
              <a:rPr lang="en" altLang="zh-CN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example.com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" altLang="zh-CN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lacie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"sister"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"link2"</a:t>
            </a: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Lacie</a:t>
            </a: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" altLang="zh-CN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and</a:t>
            </a:r>
          </a:p>
          <a:p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href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"http://</a:t>
            </a:r>
            <a:r>
              <a:rPr lang="en" altLang="zh-CN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example.com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" altLang="zh-CN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tillie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"sister"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"link3"</a:t>
            </a: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Tillie</a:t>
            </a: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" altLang="zh-CN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</a:t>
            </a: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and they lived at the bottom of a well.</a:t>
            </a: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" altLang="zh-CN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zh-C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" altLang="zh-CN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"story"</a:t>
            </a: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...</a:t>
            </a: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" altLang="zh-CN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" altLang="zh-CN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" altLang="zh-C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1E5109-30C8-9342-8ED8-C3FB52BE881B}"/>
              </a:ext>
            </a:extLst>
          </p:cNvPr>
          <p:cNvSpPr txBox="1"/>
          <p:nvPr/>
        </p:nvSpPr>
        <p:spPr>
          <a:xfrm>
            <a:off x="7252775" y="1555037"/>
            <a:ext cx="4329625" cy="341632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" altLang="zh-CN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from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bs4 </a:t>
            </a:r>
            <a:r>
              <a:rPr lang="en" altLang="zh-CN" b="0" dirty="0">
                <a:solidFill>
                  <a:srgbClr val="C586C0"/>
                </a:solidFill>
                <a:effectLst/>
                <a:latin typeface="Menlo" panose="020B0609030804020204" pitchFamily="49" charset="0"/>
              </a:rPr>
              <a:t>import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BeautifulSoup</a:t>
            </a:r>
            <a:endParaRPr lang="en" altLang="zh-C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soup = </a:t>
            </a:r>
            <a:r>
              <a:rPr lang="en" altLang="zh-C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BeautifulSoup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html_doc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zh-CN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soup.title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&lt;title&gt;The Dormouse's story&lt;/title&gt;</a:t>
            </a:r>
            <a:endParaRPr lang="en" altLang="zh-C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zh-CN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soup.title.name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" altLang="zh-CN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u'title</a:t>
            </a:r>
            <a:r>
              <a:rPr lang="en" altLang="zh-CN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'</a:t>
            </a:r>
            <a:endParaRPr lang="en" altLang="zh-C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b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</a:br>
            <a:r>
              <a:rPr lang="en" altLang="zh-CN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print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" altLang="zh-CN" b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soup.title.string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" altLang="zh-CN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# </a:t>
            </a:r>
            <a:r>
              <a:rPr lang="en" altLang="zh-CN" b="0" dirty="0" err="1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u'The</a:t>
            </a:r>
            <a:r>
              <a:rPr lang="en" altLang="zh-CN" b="0" dirty="0">
                <a:solidFill>
                  <a:srgbClr val="6A9955"/>
                </a:solidFill>
                <a:effectLst/>
                <a:latin typeface="Menlo" panose="020B0609030804020204" pitchFamily="49" charset="0"/>
              </a:rPr>
              <a:t> Dormouse's story'</a:t>
            </a:r>
            <a:endParaRPr lang="en" altLang="zh-C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96943C4-E6A5-E244-B0B1-ED3EDC873A5A}"/>
              </a:ext>
            </a:extLst>
          </p:cNvPr>
          <p:cNvSpPr txBox="1"/>
          <p:nvPr/>
        </p:nvSpPr>
        <p:spPr>
          <a:xfrm>
            <a:off x="7252775" y="5267805"/>
            <a:ext cx="4106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>
                <a:solidFill>
                  <a:srgbClr val="C00000"/>
                </a:solidFill>
              </a:rPr>
              <a:t>使用</a:t>
            </a:r>
            <a:r>
              <a:rPr kumimoji="1" lang="en-US" altLang="zh-CN" sz="2400" b="1" dirty="0" err="1">
                <a:solidFill>
                  <a:srgbClr val="C00000"/>
                </a:solidFill>
              </a:rPr>
              <a:t>BeautifulSoup</a:t>
            </a:r>
            <a:r>
              <a:rPr kumimoji="1" lang="zh-CN" altLang="en-US" sz="2400" b="1" dirty="0">
                <a:solidFill>
                  <a:srgbClr val="C00000"/>
                </a:solidFill>
              </a:rPr>
              <a:t>简化解析</a:t>
            </a:r>
            <a:r>
              <a:rPr kumimoji="1" lang="en-US" altLang="zh-CN" sz="2400" b="1" dirty="0">
                <a:solidFill>
                  <a:srgbClr val="C00000"/>
                </a:solidFill>
              </a:rPr>
              <a:t>html</a:t>
            </a:r>
            <a:r>
              <a:rPr kumimoji="1" lang="zh-CN" altLang="en-US" sz="2400" b="1" dirty="0">
                <a:solidFill>
                  <a:srgbClr val="C00000"/>
                </a:solidFill>
              </a:rPr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30910470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1E0337-046A-504E-B06B-4DD819A84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Checkpoint3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6CC5BB-C5EB-774F-8551-729CB09F3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爬取新浪股票</a:t>
            </a:r>
            <a:r>
              <a:rPr kumimoji="1" lang="en-US" altLang="zh-CN" dirty="0"/>
              <a:t>(</a:t>
            </a:r>
            <a:r>
              <a:rPr kumimoji="1" lang="en" altLang="zh-CN" dirty="0">
                <a:hlinkClick r:id="rId2"/>
              </a:rPr>
              <a:t>https://finance.sina.com.cn/stock/</a:t>
            </a:r>
            <a:r>
              <a:rPr kumimoji="1" lang="en" altLang="zh-CN" dirty="0"/>
              <a:t>)</a:t>
            </a:r>
            <a:r>
              <a:rPr kumimoji="1" lang="zh-CN" altLang="en-US" dirty="0"/>
              <a:t> 页面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文件</a:t>
            </a:r>
            <a:endParaRPr kumimoji="1" lang="en-US" altLang="zh-CN" dirty="0"/>
          </a:p>
          <a:p>
            <a:r>
              <a:rPr kumimoji="1" lang="zh-CN" altLang="en-US" dirty="0"/>
              <a:t>做完这道题目找助教检查并签到（</a:t>
            </a:r>
            <a:r>
              <a:rPr kumimoji="1" lang="zh-CN" altLang="en-US" b="1" dirty="0"/>
              <a:t>记考勤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r>
              <a:rPr kumimoji="1" lang="en-US" altLang="zh-CN" dirty="0"/>
              <a:t>10 min 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52E442-75CC-5B4D-A907-A472551DF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34</a:t>
            </a:fld>
            <a:endParaRPr kumimoji="1" lang="zh-CN" altLang="en-US"/>
          </a:p>
        </p:txBody>
      </p:sp>
      <p:pic>
        <p:nvPicPr>
          <p:cNvPr id="2052" name="Picture 4" descr="Checkpoint rubber stamp Royalty Free Vector Image">
            <a:extLst>
              <a:ext uri="{FF2B5EF4-FFF2-40B4-BE49-F238E27FC236}">
                <a16:creationId xmlns:a16="http://schemas.microsoft.com/office/drawing/2014/main" id="{56F74947-5423-0841-B482-634009F964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88" b="30958"/>
          <a:stretch/>
        </p:blipFill>
        <p:spPr bwMode="auto">
          <a:xfrm>
            <a:off x="3206235" y="3570083"/>
            <a:ext cx="5779530" cy="24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66538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8E17CD-D65E-414B-B504-DEBF582D5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Lab 1:</a:t>
            </a:r>
            <a:r>
              <a:rPr kumimoji="1" lang="zh-CN" altLang="en-US" dirty="0"/>
              <a:t>互联网信息获取与解析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39B486-E417-C041-87ED-67628740F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kumimoji="1" lang="zh-CN" altLang="en-US" dirty="0"/>
              <a:t>从新浪股票</a:t>
            </a:r>
            <a:r>
              <a:rPr kumimoji="1" lang="en-US" altLang="zh-CN" dirty="0"/>
              <a:t>(</a:t>
            </a:r>
            <a:r>
              <a:rPr kumimoji="1" lang="en" altLang="zh-CN" dirty="0">
                <a:hlinkClick r:id="rId2"/>
              </a:rPr>
              <a:t>https://finance.sina.com.cn/stock/</a:t>
            </a:r>
            <a:r>
              <a:rPr kumimoji="1" lang="en" altLang="zh-CN" dirty="0"/>
              <a:t>)</a:t>
            </a:r>
            <a:r>
              <a:rPr kumimoji="1" lang="zh-CN" altLang="en-US" dirty="0"/>
              <a:t> 爬取</a:t>
            </a:r>
            <a:r>
              <a:rPr kumimoji="1" lang="en-US" altLang="zh-CN" dirty="0"/>
              <a:t>100</a:t>
            </a:r>
            <a:r>
              <a:rPr kumimoji="1" lang="zh-CN" altLang="en-US" dirty="0"/>
              <a:t>家公司的公告，以</a:t>
            </a:r>
            <a:r>
              <a:rPr kumimoji="1" lang="en-US" altLang="zh-CN" dirty="0"/>
              <a:t>csv</a:t>
            </a:r>
            <a:r>
              <a:rPr kumimoji="1" lang="zh-CN" altLang="en-US" dirty="0"/>
              <a:t>格式存储公告内容（</a:t>
            </a:r>
            <a:r>
              <a:rPr kumimoji="1" lang="en-US" altLang="zh-CN" dirty="0"/>
              <a:t>70</a:t>
            </a:r>
            <a:r>
              <a:rPr kumimoji="1" lang="zh-CN" altLang="en-US" dirty="0"/>
              <a:t>分）</a:t>
            </a:r>
            <a:endParaRPr kumimoji="1" lang="en-US" altLang="zh-CN" dirty="0"/>
          </a:p>
          <a:p>
            <a:r>
              <a:rPr kumimoji="1" lang="zh-CN" altLang="en-US" dirty="0"/>
              <a:t>基础要求：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csv</a:t>
            </a:r>
            <a:r>
              <a:rPr kumimoji="1" lang="zh-CN" altLang="en-US" dirty="0"/>
              <a:t>列属性包括：</a:t>
            </a:r>
            <a:r>
              <a:rPr kumimoji="1" lang="zh-CN" altLang="en-US" b="1" dirty="0"/>
              <a:t>标题</a:t>
            </a:r>
            <a:r>
              <a:rPr kumimoji="1" lang="zh-CN" altLang="en-US" dirty="0"/>
              <a:t>、</a:t>
            </a:r>
            <a:r>
              <a:rPr kumimoji="1" lang="zh-CN" altLang="en-US" b="1" dirty="0"/>
              <a:t>日期</a:t>
            </a:r>
            <a:r>
              <a:rPr kumimoji="1" lang="zh-CN" altLang="en-US" dirty="0"/>
              <a:t>和</a:t>
            </a:r>
            <a:r>
              <a:rPr kumimoji="1" lang="zh-CN" altLang="en-US" b="1" dirty="0"/>
              <a:t>正文</a:t>
            </a:r>
            <a:r>
              <a:rPr kumimoji="1" lang="zh-CN" altLang="en-US" dirty="0"/>
              <a:t>（</a:t>
            </a:r>
            <a:r>
              <a:rPr kumimoji="1" lang="en-US" altLang="zh-CN" dirty="0"/>
              <a:t>5</a:t>
            </a:r>
            <a:r>
              <a:rPr kumimoji="1" lang="zh-CN" altLang="en-US" dirty="0"/>
              <a:t>分）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100</a:t>
            </a:r>
            <a:r>
              <a:rPr kumimoji="1" lang="zh-CN" altLang="en-US" dirty="0"/>
              <a:t>家公司公告</a:t>
            </a:r>
            <a:r>
              <a:rPr kumimoji="1" lang="zh-CN" altLang="en-US" b="1" dirty="0"/>
              <a:t>不重复</a:t>
            </a:r>
            <a:r>
              <a:rPr kumimoji="1" lang="zh-CN" altLang="en-US" dirty="0"/>
              <a:t>（</a:t>
            </a:r>
            <a:r>
              <a:rPr kumimoji="1" lang="en-US" altLang="zh-CN" dirty="0"/>
              <a:t>10</a:t>
            </a:r>
            <a:r>
              <a:rPr kumimoji="1" lang="zh-CN" altLang="en-US" dirty="0"/>
              <a:t>分）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绘制词云（</a:t>
            </a:r>
            <a:r>
              <a:rPr kumimoji="1" lang="en-US" altLang="zh-CN" dirty="0"/>
              <a:t>5</a:t>
            </a:r>
            <a:r>
              <a:rPr kumimoji="1" lang="zh-CN" altLang="en-US" dirty="0"/>
              <a:t>分）</a:t>
            </a:r>
            <a:endParaRPr kumimoji="1" lang="en-US" altLang="zh-CN" dirty="0"/>
          </a:p>
          <a:p>
            <a:r>
              <a:rPr kumimoji="1" lang="zh-CN" altLang="en-US" dirty="0"/>
              <a:t>加分：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比较不同</a:t>
            </a:r>
            <a:r>
              <a:rPr kumimoji="1" lang="en-US" altLang="zh-CN" dirty="0"/>
              <a:t>html</a:t>
            </a:r>
            <a:r>
              <a:rPr kumimoji="1" lang="zh-CN" altLang="en-US" dirty="0"/>
              <a:t>解析方法时间效率（</a:t>
            </a:r>
            <a:r>
              <a:rPr kumimoji="1" lang="en-US" altLang="zh-CN" dirty="0"/>
              <a:t>5</a:t>
            </a:r>
            <a:r>
              <a:rPr kumimoji="1" lang="zh-CN" altLang="en-US" dirty="0"/>
              <a:t>分）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csv</a:t>
            </a:r>
            <a:r>
              <a:rPr kumimoji="1" lang="zh-CN" altLang="en-US" dirty="0"/>
              <a:t>文件增加属性：类别（</a:t>
            </a:r>
            <a:r>
              <a:rPr kumimoji="1" lang="en-US" altLang="zh-CN" dirty="0"/>
              <a:t>5</a:t>
            </a:r>
            <a:r>
              <a:rPr kumimoji="1" lang="zh-CN" altLang="en-US" dirty="0"/>
              <a:t>分）</a:t>
            </a:r>
            <a:endParaRPr kumimoji="1" lang="en-US" altLang="zh-CN" dirty="0"/>
          </a:p>
          <a:p>
            <a:r>
              <a:rPr kumimoji="1" lang="zh-CN" altLang="en-US" dirty="0"/>
              <a:t>作业提交：</a:t>
            </a:r>
            <a:endParaRPr kumimoji="1" lang="en-US" altLang="zh-CN" dirty="0"/>
          </a:p>
          <a:p>
            <a:r>
              <a:rPr kumimoji="1" lang="en-US" altLang="zh-CN" b="1" dirty="0"/>
              <a:t>3</a:t>
            </a:r>
            <a:r>
              <a:rPr kumimoji="1" lang="zh-CN" altLang="en-US" b="1" dirty="0"/>
              <a:t>月</a:t>
            </a:r>
            <a:r>
              <a:rPr kumimoji="1" lang="en-US" altLang="zh-CN" b="1" dirty="0"/>
              <a:t>23</a:t>
            </a:r>
            <a:r>
              <a:rPr kumimoji="1" lang="zh-CN" altLang="en-US" b="1" dirty="0"/>
              <a:t>日 </a:t>
            </a:r>
            <a:r>
              <a:rPr kumimoji="1" lang="en-US" altLang="zh-CN" b="1" dirty="0"/>
              <a:t>20:15</a:t>
            </a:r>
            <a:r>
              <a:rPr kumimoji="1" lang="zh-CN" altLang="en-US" b="1" dirty="0"/>
              <a:t>之前</a:t>
            </a:r>
            <a:r>
              <a:rPr kumimoji="1" lang="zh-CN" altLang="en-US" dirty="0"/>
              <a:t>找助教检查作业</a:t>
            </a:r>
            <a:endParaRPr kumimoji="1" lang="en-US" altLang="zh-CN" dirty="0"/>
          </a:p>
          <a:p>
            <a:r>
              <a:rPr kumimoji="1" lang="zh-CN" altLang="en-US" dirty="0"/>
              <a:t>按照作业要求提交至</a:t>
            </a:r>
            <a:r>
              <a:rPr kumimoji="1" lang="en-US" altLang="zh-CN" dirty="0" err="1"/>
              <a:t>Unicourse</a:t>
            </a:r>
            <a:r>
              <a:rPr kumimoji="1" lang="zh-CN" altLang="en-US" dirty="0"/>
              <a:t>平台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9CC2259-7DB0-164F-B728-BDACB84F2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98082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51D5C7-AE61-E746-A540-B740480C75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EB1E37-59A4-6B4F-990A-1868EC9CE3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Anaconda</a:t>
            </a:r>
            <a:r>
              <a:rPr lang="zh-CN" altLang="en-US" sz="2000" dirty="0">
                <a:solidFill>
                  <a:srgbClr val="000000"/>
                </a:solidFill>
                <a:latin typeface="Helvetica Neue" panose="02000503000000020004" pitchFamily="2" charset="0"/>
              </a:rPr>
              <a:t>官网：</a:t>
            </a:r>
            <a:r>
              <a:rPr lang="zh-CN" altLang="en-US" sz="2000" dirty="0">
                <a:latin typeface="Helvetica Neue" panose="02000503000000020004" pitchFamily="2" charset="0"/>
                <a:cs typeface="Helvetica Neue" panose="02000503000000020004" pitchFamily="2" charset="0"/>
                <a:hlinkClick r:id="rId2"/>
              </a:rPr>
              <a:t>https://www.anaconda.com</a:t>
            </a:r>
            <a:r>
              <a:rPr lang="en-US" altLang="zh-CN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endParaRPr lang="en-US" altLang="zh-CN" sz="2000" u="sng" dirty="0">
              <a:solidFill>
                <a:srgbClr val="000000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zh-CN" altLang="en-US" sz="2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清华源：</a:t>
            </a:r>
            <a:r>
              <a:rPr lang="en" altLang="zh-CN" sz="20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3"/>
              </a:rPr>
              <a:t>https://mirrors.tuna.tsinghua.edu.cn/anaconda/archive/</a:t>
            </a:r>
            <a:r>
              <a:rPr lang="en" altLang="zh-CN" sz="2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  <a:endParaRPr lang="en" altLang="zh-CN" sz="2000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zh-CN" altLang="en-US" sz="2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包的管理：</a:t>
            </a:r>
            <a:r>
              <a:rPr lang="en" altLang="zh-CN" sz="20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4"/>
              </a:rPr>
              <a:t>https://blog.csdn.net/kullollo/article/details/120687690</a:t>
            </a:r>
            <a:r>
              <a:rPr lang="en" altLang="zh-CN" sz="2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  <a:endParaRPr lang="en" altLang="zh-CN" sz="2000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zh-CN" altLang="en-US" sz="2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包的管理：</a:t>
            </a:r>
            <a:r>
              <a:rPr lang="en" altLang="zh-CN" sz="20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5"/>
              </a:rPr>
              <a:t>https://blog.csdn.net/kullollo/article/details/109448254</a:t>
            </a:r>
            <a:r>
              <a:rPr lang="en" altLang="zh-CN" sz="2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  <a:endParaRPr lang="en" altLang="zh-CN" sz="2000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en" altLang="zh-CN" sz="2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python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包库官网：</a:t>
            </a:r>
            <a:r>
              <a:rPr lang="en" altLang="zh-CN" sz="20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6"/>
              </a:rPr>
              <a:t>https://pypi.org</a:t>
            </a:r>
            <a:r>
              <a:rPr lang="en" altLang="zh-CN" sz="2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  <a:endParaRPr lang="en" altLang="zh-CN" sz="2000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en" altLang="zh-CN" sz="20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github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官网：</a:t>
            </a:r>
            <a:r>
              <a:rPr lang="en" altLang="zh-CN" sz="20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7"/>
              </a:rPr>
              <a:t>https://github.com/</a:t>
            </a:r>
            <a:r>
              <a:rPr lang="en" altLang="zh-CN" sz="2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  <a:endParaRPr lang="en" altLang="zh-CN" sz="2000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zh-CN" altLang="en-US" sz="2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本次课程主页：</a:t>
            </a:r>
            <a:r>
              <a:rPr lang="en" altLang="zh-CN" sz="20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8"/>
              </a:rPr>
              <a:t>https://git.ruc.edu.cn/data-science/ds100</a:t>
            </a:r>
            <a:r>
              <a:rPr lang="en" altLang="zh-CN" sz="2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  <a:endParaRPr lang="en" altLang="zh-CN" sz="2000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en" altLang="zh-CN" sz="2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git for </a:t>
            </a:r>
            <a:r>
              <a:rPr lang="en" altLang="zh-CN" sz="2000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windows:</a:t>
            </a:r>
            <a:r>
              <a:rPr lang="en" altLang="zh-CN" sz="2000" u="sng" dirty="0" err="1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9"/>
              </a:rPr>
              <a:t>https</a:t>
            </a:r>
            <a:r>
              <a:rPr lang="en" altLang="zh-CN" sz="20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9"/>
              </a:rPr>
              <a:t>://gitforwindows.org/</a:t>
            </a:r>
            <a:r>
              <a:rPr lang="en" altLang="zh-CN" sz="2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  <a:endParaRPr lang="en" altLang="zh-CN" sz="2000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en" altLang="zh-CN" sz="2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Git 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安装：</a:t>
            </a:r>
            <a:r>
              <a:rPr lang="en" altLang="zh-CN" sz="20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10"/>
              </a:rPr>
              <a:t>https://git-scm.com</a:t>
            </a:r>
            <a:r>
              <a:rPr lang="en" altLang="zh-CN" sz="2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  <a:endParaRPr lang="en" altLang="zh-CN" sz="2000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en" altLang="zh-CN" sz="2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git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使用教程：</a:t>
            </a:r>
            <a:r>
              <a:rPr lang="en" altLang="zh-CN" sz="20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11"/>
              </a:rPr>
              <a:t>https://www.runoob.com/git/git-basic-operations.html</a:t>
            </a:r>
            <a:r>
              <a:rPr lang="en" altLang="zh-CN" sz="2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  <a:endParaRPr lang="en" altLang="zh-CN" sz="2000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en" altLang="zh-CN" sz="2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scrapy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官网：</a:t>
            </a:r>
            <a:r>
              <a:rPr lang="en" altLang="zh-CN" sz="20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12"/>
              </a:rPr>
              <a:t>https://scrapy.org/</a:t>
            </a:r>
            <a:r>
              <a:rPr lang="en" altLang="zh-CN" sz="20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  <a:endParaRPr lang="en" altLang="zh-CN" sz="2000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D600A9-3B6B-1849-962F-DB3B3CF9F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92867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F67CDF-17BE-AC46-A006-699F1BD9C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Reference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5A96E6-345F-144F-A74B-2CB3A4EE2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" altLang="zh-CN" sz="3200" dirty="0">
                <a:solidFill>
                  <a:srgbClr val="000000"/>
                </a:solidFill>
                <a:latin typeface="Helvetica Neue" panose="02000503000000020004" pitchFamily="2" charset="0"/>
              </a:rPr>
              <a:t>selenium</a:t>
            </a:r>
            <a:r>
              <a:rPr lang="zh-CN" altLang="en-US" sz="3200" dirty="0">
                <a:solidFill>
                  <a:srgbClr val="000000"/>
                </a:solidFill>
                <a:latin typeface="Helvetica Neue" panose="02000503000000020004" pitchFamily="2" charset="0"/>
              </a:rPr>
              <a:t>官网：</a:t>
            </a:r>
            <a:r>
              <a:rPr lang="en" altLang="zh-CN" sz="36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2"/>
              </a:rPr>
              <a:t>https://www.selenium.dev/</a:t>
            </a:r>
            <a:r>
              <a:rPr lang="en" altLang="zh-CN" sz="3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</a:p>
          <a:p>
            <a:r>
              <a:rPr lang="zh-CN" altLang="en" sz="3600" dirty="0">
                <a:solidFill>
                  <a:srgbClr val="000000"/>
                </a:solidFill>
                <a:latin typeface="Helvetica Neue" panose="02000503000000020004" pitchFamily="2" charset="0"/>
              </a:rPr>
              <a:t>万得</a:t>
            </a:r>
            <a:r>
              <a:rPr lang="zh-CN" altLang="en-US" sz="3600" dirty="0">
                <a:solidFill>
                  <a:srgbClr val="000000"/>
                </a:solidFill>
                <a:latin typeface="Helvetica Neue" panose="02000503000000020004" pitchFamily="2" charset="0"/>
              </a:rPr>
              <a:t>百度百科：</a:t>
            </a:r>
            <a:r>
              <a:rPr lang="en" altLang="zh-CN" sz="3600" dirty="0">
                <a:solidFill>
                  <a:srgbClr val="000000"/>
                </a:solidFill>
                <a:latin typeface="Helvetica Neue" panose="02000503000000020004" pitchFamily="2" charset="0"/>
                <a:hlinkClick r:id="rId3"/>
              </a:rPr>
              <a:t>https://</a:t>
            </a:r>
            <a:r>
              <a:rPr lang="en" altLang="zh-CN" sz="3600" dirty="0" err="1">
                <a:solidFill>
                  <a:srgbClr val="000000"/>
                </a:solidFill>
                <a:latin typeface="Helvetica Neue" panose="02000503000000020004" pitchFamily="2" charset="0"/>
                <a:hlinkClick r:id="rId3"/>
              </a:rPr>
              <a:t>baike.baidu.com</a:t>
            </a:r>
            <a:r>
              <a:rPr lang="en" altLang="zh-CN" sz="3600" dirty="0">
                <a:solidFill>
                  <a:srgbClr val="000000"/>
                </a:solidFill>
                <a:latin typeface="Helvetica Neue" panose="02000503000000020004" pitchFamily="2" charset="0"/>
                <a:hlinkClick r:id="rId3"/>
              </a:rPr>
              <a:t>/item/</a:t>
            </a:r>
            <a:r>
              <a:rPr lang="zh-CN" altLang="en-US" sz="3600" dirty="0">
                <a:solidFill>
                  <a:srgbClr val="000000"/>
                </a:solidFill>
                <a:latin typeface="Helvetica Neue" panose="02000503000000020004" pitchFamily="2" charset="0"/>
                <a:hlinkClick r:id="rId3"/>
              </a:rPr>
              <a:t>万得信息技术股份有限公司</a:t>
            </a:r>
            <a:r>
              <a:rPr lang="en-US" altLang="zh-CN" sz="3600" dirty="0">
                <a:solidFill>
                  <a:srgbClr val="000000"/>
                </a:solidFill>
                <a:latin typeface="Helvetica Neue" panose="02000503000000020004" pitchFamily="2" charset="0"/>
                <a:hlinkClick r:id="rId3"/>
              </a:rPr>
              <a:t>/20101094</a:t>
            </a:r>
            <a:endParaRPr lang="en-US" altLang="zh-CN" sz="3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zh-CN" altLang="en-US" sz="3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万得企查查：</a:t>
            </a:r>
            <a:r>
              <a:rPr lang="en" altLang="zh-CN" sz="36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4"/>
              </a:rPr>
              <a:t>https://www.qcc.com/firm/d1b84f508d958bdd374cba6f903686b3.html</a:t>
            </a:r>
            <a:r>
              <a:rPr lang="zh-CN" altLang="en-US" sz="3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 </a:t>
            </a:r>
            <a:endParaRPr lang="en-US" altLang="zh-CN" sz="3600" dirty="0">
              <a:solidFill>
                <a:srgbClr val="000000"/>
              </a:solidFill>
              <a:latin typeface="Helvetica Neue" panose="02000503000000020004" pitchFamily="2" charset="0"/>
            </a:endParaRPr>
          </a:p>
          <a:p>
            <a:r>
              <a:rPr lang="zh-CN" altLang="en-US" sz="3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国家统计局某公告：</a:t>
            </a:r>
            <a:r>
              <a:rPr lang="en" altLang="zh-CN" sz="36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5"/>
              </a:rPr>
              <a:t>http://www.stats.gov.cn/tjsj/sjjd/202303/t20230309_1936941.html</a:t>
            </a:r>
            <a:endParaRPr lang="en" altLang="zh-CN" sz="3600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  <a:p>
            <a:endParaRPr lang="en" altLang="zh-CN" sz="3600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en" altLang="zh-CN" sz="3200" dirty="0" err="1">
                <a:solidFill>
                  <a:srgbClr val="000000"/>
                </a:solidFill>
                <a:latin typeface="Helvetica Neue" panose="02000503000000020004" pitchFamily="2" charset="0"/>
              </a:rPr>
              <a:t>stackoverflow</a:t>
            </a:r>
            <a:r>
              <a:rPr lang="zh-CN" altLang="en-US" sz="3200" dirty="0">
                <a:solidFill>
                  <a:srgbClr val="000000"/>
                </a:solidFill>
                <a:latin typeface="Helvetica Neue" panose="02000503000000020004" pitchFamily="2" charset="0"/>
              </a:rPr>
              <a:t>官网：</a:t>
            </a:r>
            <a:r>
              <a:rPr lang="en" altLang="zh-CN" sz="3600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6"/>
              </a:rPr>
              <a:t>https://stackoverflow.co/explore-teams/?utm_source=adwords&amp;utm_medium=ppc&amp;utm_campaign=kb_teams_search_nb_dsa_targeted_audiences_namer&amp;_bt=608707708710&amp;_bk=&amp;_bm=&amp;_bn=g&amp;gclid=EAIaIQobChMIm_ONjZbM_QIVzQorCh3COwC7EAAYASAAEgLF_fD_BwE</a:t>
            </a:r>
            <a:endParaRPr lang="en" altLang="zh-CN" sz="3600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zh-CN" altLang="en-US" sz="3200" dirty="0">
                <a:solidFill>
                  <a:srgbClr val="000000"/>
                </a:solidFill>
                <a:latin typeface="Helvetica Neue" panose="02000503000000020004" pitchFamily="2" charset="0"/>
              </a:rPr>
              <a:t>浏览器数据泄漏，</a:t>
            </a:r>
            <a:r>
              <a:rPr lang="en" altLang="zh-CN" sz="3200" dirty="0">
                <a:solidFill>
                  <a:srgbClr val="000000"/>
                </a:solidFill>
                <a:latin typeface="Helvetica Neue" panose="02000503000000020004" pitchFamily="2" charset="0"/>
              </a:rPr>
              <a:t>Cookie</a:t>
            </a:r>
            <a:r>
              <a:rPr lang="zh-CN" altLang="en-US" sz="3200" dirty="0">
                <a:solidFill>
                  <a:srgbClr val="000000"/>
                </a:solidFill>
                <a:latin typeface="Helvetica Neue" panose="02000503000000020004" pitchFamily="2" charset="0"/>
              </a:rPr>
              <a:t>是罪魁祸首：</a:t>
            </a:r>
            <a:r>
              <a:rPr lang="en" altLang="zh-CN" sz="36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7"/>
              </a:rPr>
              <a:t>https://tech.sina.cn/csj/2020-03-18/doc-iimxyqwa1291598.d.html</a:t>
            </a:r>
            <a:r>
              <a:rPr lang="en" altLang="zh-CN" sz="3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  <a:endParaRPr lang="en" altLang="zh-CN" sz="3600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zh-CN" altLang="en-US" sz="3200" dirty="0">
                <a:solidFill>
                  <a:srgbClr val="000000"/>
                </a:solidFill>
                <a:latin typeface="Helvetica Neue" panose="02000503000000020004" pitchFamily="2" charset="0"/>
              </a:rPr>
              <a:t>警惕</a:t>
            </a:r>
            <a:r>
              <a:rPr lang="en" altLang="zh-CN" sz="3200" dirty="0">
                <a:solidFill>
                  <a:srgbClr val="000000"/>
                </a:solidFill>
                <a:latin typeface="Helvetica Neue" panose="02000503000000020004" pitchFamily="2" charset="0"/>
              </a:rPr>
              <a:t>Cookies</a:t>
            </a:r>
            <a:r>
              <a:rPr lang="zh-CN" altLang="en-US" sz="3200" dirty="0">
                <a:solidFill>
                  <a:srgbClr val="000000"/>
                </a:solidFill>
                <a:latin typeface="Helvetica Neue" panose="02000503000000020004" pitchFamily="2" charset="0"/>
              </a:rPr>
              <a:t>隐私泄漏，莫让家庭地址隐私信息裸奔</a:t>
            </a:r>
            <a:r>
              <a:rPr lang="zh-CN" altLang="en-US" sz="3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：</a:t>
            </a:r>
            <a:r>
              <a:rPr lang="en" altLang="zh-CN" sz="36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8"/>
              </a:rPr>
              <a:t>https://m.qudong.com/pcarticle/140204</a:t>
            </a:r>
            <a:r>
              <a:rPr lang="en" altLang="zh-CN" sz="3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  <a:endParaRPr lang="en" altLang="zh-CN" sz="3600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en" altLang="zh-CN" sz="3200" dirty="0">
                <a:solidFill>
                  <a:srgbClr val="000000"/>
                </a:solidFill>
                <a:latin typeface="Helvetica Neue" panose="02000503000000020004" pitchFamily="2" charset="0"/>
              </a:rPr>
              <a:t>Python</a:t>
            </a:r>
            <a:r>
              <a:rPr lang="zh-CN" altLang="en-US" sz="3200" dirty="0">
                <a:solidFill>
                  <a:srgbClr val="000000"/>
                </a:solidFill>
                <a:latin typeface="Helvetica Neue" panose="02000503000000020004" pitchFamily="2" charset="0"/>
              </a:rPr>
              <a:t>爬虫：</a:t>
            </a:r>
            <a:r>
              <a:rPr lang="en" altLang="zh-CN" sz="3200" dirty="0">
                <a:solidFill>
                  <a:srgbClr val="000000"/>
                </a:solidFill>
                <a:latin typeface="Helvetica Neue" panose="02000503000000020004" pitchFamily="2" charset="0"/>
              </a:rPr>
              <a:t>HTML</a:t>
            </a:r>
            <a:r>
              <a:rPr lang="zh-CN" altLang="en-US" sz="3200" dirty="0">
                <a:solidFill>
                  <a:srgbClr val="000000"/>
                </a:solidFill>
                <a:latin typeface="Helvetica Neue" panose="02000503000000020004" pitchFamily="2" charset="0"/>
              </a:rPr>
              <a:t>网页解析方法小结</a:t>
            </a:r>
            <a:r>
              <a:rPr lang="zh-CN" altLang="en-US" sz="3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：</a:t>
            </a:r>
            <a:r>
              <a:rPr lang="en" altLang="zh-CN" sz="36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9"/>
              </a:rPr>
              <a:t>https://zhuanlan.zhihu.com/p/455782868</a:t>
            </a:r>
            <a:r>
              <a:rPr lang="en" altLang="zh-CN" sz="3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  <a:endParaRPr lang="en" altLang="zh-CN" sz="3600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en" altLang="zh-CN" sz="3200" dirty="0">
                <a:solidFill>
                  <a:srgbClr val="000000"/>
                </a:solidFill>
                <a:latin typeface="Helvetica Neue" panose="02000503000000020004" pitchFamily="2" charset="0"/>
              </a:rPr>
              <a:t>Beautiful Soup 4.2.0</a:t>
            </a:r>
            <a:r>
              <a:rPr lang="zh-CN" altLang="en-US" sz="3200" dirty="0">
                <a:solidFill>
                  <a:srgbClr val="000000"/>
                </a:solidFill>
                <a:latin typeface="Helvetica Neue" panose="02000503000000020004" pitchFamily="2" charset="0"/>
              </a:rPr>
              <a:t>官方文档：</a:t>
            </a:r>
            <a:r>
              <a:rPr lang="en" altLang="zh-CN" sz="36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  <a:hlinkClick r:id="rId10"/>
              </a:rPr>
              <a:t>https://www.crummy.com/software/BeautifulSoup/bs4/doc/index.zh.html#id4</a:t>
            </a:r>
            <a:r>
              <a:rPr lang="en" altLang="zh-CN" sz="3600" dirty="0">
                <a:solidFill>
                  <a:srgbClr val="000000"/>
                </a:solidFill>
                <a:effectLst/>
                <a:latin typeface="Helvetica Neue" panose="02000503000000020004" pitchFamily="2" charset="0"/>
              </a:rPr>
              <a:t> </a:t>
            </a:r>
            <a:endParaRPr lang="en" altLang="zh-CN" sz="3600" dirty="0">
              <a:solidFill>
                <a:srgbClr val="DCA10D"/>
              </a:solidFill>
              <a:effectLst/>
              <a:latin typeface="Helvetica Neue" panose="02000503000000020004" pitchFamily="2" charset="0"/>
            </a:endParaRPr>
          </a:p>
          <a:p>
            <a:r>
              <a:rPr lang="zh-CN" altLang="en-US" sz="3200" dirty="0">
                <a:solidFill>
                  <a:srgbClr val="000000"/>
                </a:solidFill>
                <a:latin typeface="Helvetica Neue" panose="02000503000000020004" pitchFamily="2" charset="0"/>
              </a:rPr>
              <a:t>新浪股票 ：</a:t>
            </a:r>
            <a:r>
              <a:rPr lang="en" altLang="zh-CN" sz="3600" u="sng" dirty="0">
                <a:solidFill>
                  <a:srgbClr val="000000"/>
                </a:solidFill>
                <a:effectLst/>
                <a:latin typeface="Helvetica Neue" panose="02000503000000020004" pitchFamily="2" charset="0"/>
                <a:ea typeface="PingFang SC" panose="020B0400000000000000" pitchFamily="34" charset="-122"/>
                <a:hlinkClick r:id="rId11"/>
              </a:rPr>
              <a:t>https://finance.sina.com.cn/stock/</a:t>
            </a:r>
            <a:endParaRPr lang="zh-CN" altLang="en-US" sz="5400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F7A6DC-2772-524B-B4CA-16D391F69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8589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320FF3-5A1E-854D-9F4C-BEDE96FF3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实验环境</a:t>
            </a:r>
            <a:r>
              <a:rPr kumimoji="1" lang="en-US" altLang="zh-CN" dirty="0"/>
              <a:t>:python</a:t>
            </a:r>
            <a:r>
              <a:rPr kumimoji="1" lang="zh-CN" altLang="en-US" dirty="0"/>
              <a:t>包的管理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66C845-70A9-384A-83A0-1F62788FE4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0572"/>
            <a:ext cx="10972800" cy="1902063"/>
          </a:xfrm>
        </p:spPr>
        <p:txBody>
          <a:bodyPr/>
          <a:lstStyle/>
          <a:p>
            <a:r>
              <a:rPr kumimoji="1" lang="zh-CN" altLang="en-US" dirty="0"/>
              <a:t>方法</a:t>
            </a:r>
            <a:r>
              <a:rPr kumimoji="1" lang="en-US" altLang="zh-CN" dirty="0"/>
              <a:t>1:</a:t>
            </a:r>
            <a:r>
              <a:rPr kumimoji="1" lang="zh-CN" altLang="en-US" dirty="0"/>
              <a:t> </a:t>
            </a:r>
            <a:r>
              <a:rPr kumimoji="1" lang="en-US" altLang="zh-CN" dirty="0"/>
              <a:t>pip install</a:t>
            </a:r>
          </a:p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方法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2: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tar.gz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install</a:t>
            </a:r>
          </a:p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方法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3: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wheel install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187181-F193-EE40-8124-E73A57CF0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6" name="图片 5" descr="文本&#10;&#10;描述已自动生成">
            <a:extLst>
              <a:ext uri="{FF2B5EF4-FFF2-40B4-BE49-F238E27FC236}">
                <a16:creationId xmlns:a16="http://schemas.microsoft.com/office/drawing/2014/main" id="{1F70AAD8-ADEB-BF40-B789-52D31997C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455" y="3677586"/>
            <a:ext cx="5507422" cy="11442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1D1A04F-A951-EA43-99B5-7E9D7E7720E5}"/>
              </a:ext>
            </a:extLst>
          </p:cNvPr>
          <p:cNvSpPr txBox="1"/>
          <p:nvPr/>
        </p:nvSpPr>
        <p:spPr>
          <a:xfrm>
            <a:off x="378373" y="4821866"/>
            <a:ext cx="298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pip install [</a:t>
            </a:r>
            <a:r>
              <a:rPr kumimoji="1" lang="en-US" altLang="zh-CN" dirty="0" err="1"/>
              <a:t>package_name</a:t>
            </a:r>
            <a:r>
              <a:rPr kumimoji="1" lang="en-US" altLang="zh-CN" dirty="0"/>
              <a:t>]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BDDF9B2-8F86-2B48-AB4F-588A914D9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392" y="1653835"/>
            <a:ext cx="5249698" cy="124764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A0985D1-63B0-744E-809C-426A51D22ADA}"/>
              </a:ext>
            </a:extLst>
          </p:cNvPr>
          <p:cNvSpPr txBox="1"/>
          <p:nvPr/>
        </p:nvSpPr>
        <p:spPr>
          <a:xfrm>
            <a:off x="6286392" y="2901478"/>
            <a:ext cx="298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pip show [</a:t>
            </a:r>
            <a:r>
              <a:rPr kumimoji="1" lang="en-US" altLang="zh-CN" dirty="0" err="1"/>
              <a:t>package_name</a:t>
            </a:r>
            <a:r>
              <a:rPr kumimoji="1" lang="en-US" altLang="zh-CN" dirty="0"/>
              <a:t>]</a:t>
            </a:r>
            <a:endParaRPr kumimoji="1"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106F0BA-E309-5A45-8941-156EFE57AF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455" y="5191198"/>
            <a:ext cx="5381953" cy="11383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591D4F2F-09F2-BF4F-8706-5BB1491804A3}"/>
              </a:ext>
            </a:extLst>
          </p:cNvPr>
          <p:cNvSpPr txBox="1"/>
          <p:nvPr/>
        </p:nvSpPr>
        <p:spPr>
          <a:xfrm>
            <a:off x="378373" y="6329513"/>
            <a:ext cx="5507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pip install [</a:t>
            </a:r>
            <a:r>
              <a:rPr kumimoji="1" lang="en-US" altLang="zh-CN" dirty="0" err="1"/>
              <a:t>package_name</a:t>
            </a:r>
            <a:r>
              <a:rPr kumimoji="1" lang="en-US" altLang="zh-CN" dirty="0"/>
              <a:t>] -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[</a:t>
            </a:r>
            <a:r>
              <a:rPr kumimoji="1" lang="zh-CN" altLang="en-US" dirty="0"/>
              <a:t>镜像源</a:t>
            </a:r>
            <a:r>
              <a:rPr kumimoji="1" lang="en-US" altLang="zh-CN" dirty="0"/>
              <a:t>] 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E4139D5-BAE8-BA44-B671-7D0AFA244D55}"/>
              </a:ext>
            </a:extLst>
          </p:cNvPr>
          <p:cNvSpPr txBox="1"/>
          <p:nvPr/>
        </p:nvSpPr>
        <p:spPr>
          <a:xfrm>
            <a:off x="6028669" y="6144847"/>
            <a:ext cx="55074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5"/>
              </a:rPr>
              <a:t>https://blog.csdn.net/kullollo/article/details/109448254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B8AE37F-3C98-7148-877D-C4FEAE5658FB}"/>
              </a:ext>
            </a:extLst>
          </p:cNvPr>
          <p:cNvSpPr txBox="1"/>
          <p:nvPr/>
        </p:nvSpPr>
        <p:spPr>
          <a:xfrm>
            <a:off x="6028669" y="5774779"/>
            <a:ext cx="5586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6"/>
              </a:rPr>
              <a:t>https://blog.csdn.net/kullollo/article/details/120687690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21" name="图片 20" descr="文本&#10;&#10;描述已自动生成">
            <a:extLst>
              <a:ext uri="{FF2B5EF4-FFF2-40B4-BE49-F238E27FC236}">
                <a16:creationId xmlns:a16="http://schemas.microsoft.com/office/drawing/2014/main" id="{C5D27E27-B883-BB40-BC2F-96699F9DAC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392" y="3308731"/>
            <a:ext cx="5288455" cy="127744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1E5AEBF5-9E82-B94D-ADCC-1DAF86201781}"/>
              </a:ext>
            </a:extLst>
          </p:cNvPr>
          <p:cNvSpPr txBox="1"/>
          <p:nvPr/>
        </p:nvSpPr>
        <p:spPr>
          <a:xfrm>
            <a:off x="6286392" y="4622275"/>
            <a:ext cx="2984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pip uninstall [</a:t>
            </a:r>
            <a:r>
              <a:rPr kumimoji="1" lang="en-US" altLang="zh-CN" dirty="0" err="1"/>
              <a:t>package_name</a:t>
            </a:r>
            <a:r>
              <a:rPr kumimoji="1" lang="en-US" altLang="zh-CN" dirty="0"/>
              <a:t>]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2300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4D8D8B-8FEB-344D-B01B-BA9C1058C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实验环境</a:t>
            </a:r>
            <a:r>
              <a:rPr kumimoji="1" lang="en-US" altLang="zh-CN" dirty="0"/>
              <a:t>:python</a:t>
            </a:r>
            <a:r>
              <a:rPr kumimoji="1" lang="zh-CN" altLang="en-US" dirty="0"/>
              <a:t>包的管理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3B1FAD-5B4A-BD48-BC12-FEE3C3B6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B907D99-3F97-924C-AF7B-B6D42B3257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0572"/>
            <a:ext cx="10972800" cy="1902063"/>
          </a:xfrm>
        </p:spPr>
        <p:txBody>
          <a:bodyPr/>
          <a:lstStyle/>
          <a:p>
            <a:r>
              <a:rPr kumimoji="1" lang="zh-CN" altLang="en-US" dirty="0"/>
              <a:t>方法</a:t>
            </a:r>
            <a:r>
              <a:rPr kumimoji="1" lang="en-US" altLang="zh-CN" dirty="0"/>
              <a:t>1:</a:t>
            </a:r>
            <a:r>
              <a:rPr kumimoji="1" lang="zh-CN" altLang="en-US" dirty="0"/>
              <a:t> </a:t>
            </a:r>
            <a:r>
              <a:rPr kumimoji="1" lang="en-US" altLang="zh-CN" dirty="0"/>
              <a:t>pip install</a:t>
            </a:r>
          </a:p>
          <a:p>
            <a:r>
              <a:rPr kumimoji="1" lang="zh-CN" altLang="en-US" dirty="0"/>
              <a:t>方法</a:t>
            </a:r>
            <a:r>
              <a:rPr kumimoji="1" lang="en-US" altLang="zh-CN" dirty="0"/>
              <a:t>2: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tar.gz</a:t>
            </a:r>
            <a:r>
              <a:rPr kumimoji="1" lang="en-US" altLang="zh-CN" dirty="0"/>
              <a:t> install</a:t>
            </a:r>
          </a:p>
          <a:p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方法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3:</a:t>
            </a:r>
            <a:r>
              <a:rPr kumimoji="1" lang="zh-CN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kumimoji="1" lang="en-US" altLang="zh-CN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wheel install</a:t>
            </a:r>
            <a:endParaRPr kumimoji="1"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6519C90-C26C-0A42-ADD7-892B84822828}"/>
              </a:ext>
            </a:extLst>
          </p:cNvPr>
          <p:cNvSpPr txBox="1"/>
          <p:nvPr/>
        </p:nvSpPr>
        <p:spPr>
          <a:xfrm>
            <a:off x="2322787" y="5651459"/>
            <a:ext cx="2417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2"/>
              </a:rPr>
              <a:t>https://pypi.org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9" name="图片 8" descr="图形用户界面, 文本, 应用程序&#10;&#10;描述已自动生成">
            <a:extLst>
              <a:ext uri="{FF2B5EF4-FFF2-40B4-BE49-F238E27FC236}">
                <a16:creationId xmlns:a16="http://schemas.microsoft.com/office/drawing/2014/main" id="{EBDFE9C1-92A1-FD4C-8A8F-6DA62B375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416" y="3838260"/>
            <a:ext cx="4893660" cy="1737040"/>
          </a:xfrm>
          <a:prstGeom prst="rect">
            <a:avLst/>
          </a:prstGeom>
        </p:spPr>
      </p:pic>
      <p:pic>
        <p:nvPicPr>
          <p:cNvPr id="11" name="图片 10" descr="图形用户界面&#10;&#10;描述已自动生成">
            <a:extLst>
              <a:ext uri="{FF2B5EF4-FFF2-40B4-BE49-F238E27FC236}">
                <a16:creationId xmlns:a16="http://schemas.microsoft.com/office/drawing/2014/main" id="{CB7CB733-E983-6942-888C-E989070E43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615" y="2680937"/>
            <a:ext cx="5822293" cy="166351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B539B7C-1250-784C-B101-F68BB1F4C818}"/>
              </a:ext>
            </a:extLst>
          </p:cNvPr>
          <p:cNvSpPr txBox="1"/>
          <p:nvPr/>
        </p:nvSpPr>
        <p:spPr>
          <a:xfrm>
            <a:off x="6508913" y="4577589"/>
            <a:ext cx="4771696" cy="92333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tar 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–</a:t>
            </a:r>
            <a:r>
              <a:rPr lang="en" altLang="zh-CN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cvf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numpy-1.</a:t>
            </a:r>
            <a:r>
              <a:rPr lang="en" altLang="zh-C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24.2.tar.gz</a:t>
            </a:r>
            <a:endParaRPr lang="en" altLang="zh-C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cd</a:t>
            </a:r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" altLang="zh-CN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numpy-1.</a:t>
            </a:r>
            <a:r>
              <a:rPr lang="en" altLang="zh-CN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24.2</a:t>
            </a:r>
            <a:endParaRPr lang="en" altLang="zh-C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  <a:p>
            <a:r>
              <a:rPr lang="en" altLang="zh-CN" b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python </a:t>
            </a:r>
            <a:r>
              <a:rPr lang="en" altLang="zh-CN" b="0" dirty="0" err="1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setup.py</a:t>
            </a:r>
            <a:endParaRPr lang="en" altLang="zh-CN" b="0" dirty="0">
              <a:solidFill>
                <a:srgbClr val="D4D4D4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022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39E5ED-2117-AE4B-A0EE-2289A9C34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实验环境</a:t>
            </a:r>
            <a:r>
              <a:rPr kumimoji="1" lang="en-US" altLang="zh-CN" dirty="0"/>
              <a:t>:python</a:t>
            </a:r>
            <a:r>
              <a:rPr kumimoji="1" lang="zh-CN" altLang="en-US" dirty="0"/>
              <a:t>包的管理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C846E7-0B00-694E-87E4-BBCC85A7B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1A5D1703-370C-A34B-AAFC-1B93BCBCE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70572"/>
            <a:ext cx="10972800" cy="1902063"/>
          </a:xfrm>
        </p:spPr>
        <p:txBody>
          <a:bodyPr/>
          <a:lstStyle/>
          <a:p>
            <a:r>
              <a:rPr kumimoji="1" lang="zh-CN" altLang="en-US" dirty="0"/>
              <a:t>方法</a:t>
            </a:r>
            <a:r>
              <a:rPr kumimoji="1" lang="en-US" altLang="zh-CN" dirty="0"/>
              <a:t>1:</a:t>
            </a:r>
            <a:r>
              <a:rPr kumimoji="1" lang="zh-CN" altLang="en-US" dirty="0"/>
              <a:t> </a:t>
            </a:r>
            <a:r>
              <a:rPr kumimoji="1" lang="en-US" altLang="zh-CN" dirty="0"/>
              <a:t>pip install</a:t>
            </a:r>
          </a:p>
          <a:p>
            <a:r>
              <a:rPr kumimoji="1" lang="zh-CN" altLang="en-US" dirty="0"/>
              <a:t>方法</a:t>
            </a:r>
            <a:r>
              <a:rPr kumimoji="1" lang="en-US" altLang="zh-CN" dirty="0"/>
              <a:t>2: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tar.gz</a:t>
            </a:r>
            <a:r>
              <a:rPr kumimoji="1" lang="en-US" altLang="zh-CN" dirty="0"/>
              <a:t> install</a:t>
            </a:r>
          </a:p>
          <a:p>
            <a:r>
              <a:rPr kumimoji="1" lang="zh-CN" altLang="en-US" dirty="0"/>
              <a:t>方法</a:t>
            </a:r>
            <a:r>
              <a:rPr kumimoji="1" lang="en-US" altLang="zh-CN" dirty="0"/>
              <a:t>3: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wheel install</a:t>
            </a:r>
            <a:endParaRPr kumimoji="1" lang="zh-CN" altLang="en-US" dirty="0"/>
          </a:p>
        </p:txBody>
      </p:sp>
      <p:pic>
        <p:nvPicPr>
          <p:cNvPr id="7" name="图片 6" descr="图形用户界面, 文本, 应用程序&#10;&#10;描述已自动生成">
            <a:extLst>
              <a:ext uri="{FF2B5EF4-FFF2-40B4-BE49-F238E27FC236}">
                <a16:creationId xmlns:a16="http://schemas.microsoft.com/office/drawing/2014/main" id="{17F92799-9168-9944-8EA5-48A01ECEB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749" y="3427835"/>
            <a:ext cx="5066835" cy="14926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D278AA1-6811-764C-B96B-FB8D049BD54A}"/>
              </a:ext>
            </a:extLst>
          </p:cNvPr>
          <p:cNvSpPr txBox="1"/>
          <p:nvPr/>
        </p:nvSpPr>
        <p:spPr>
          <a:xfrm>
            <a:off x="2322787" y="5651459"/>
            <a:ext cx="24173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3"/>
              </a:rPr>
              <a:t>https://pypi.org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9" name="图片 8" descr="图形用户界面, 文本, 应用程序&#10;&#10;描述已自动生成">
            <a:extLst>
              <a:ext uri="{FF2B5EF4-FFF2-40B4-BE49-F238E27FC236}">
                <a16:creationId xmlns:a16="http://schemas.microsoft.com/office/drawing/2014/main" id="{22EECC28-6AA4-8D48-B4C7-5E4ABD2B4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416" y="3838260"/>
            <a:ext cx="4893660" cy="173704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E5FA5E8-0698-7D46-9DFC-1572D4D41463}"/>
              </a:ext>
            </a:extLst>
          </p:cNvPr>
          <p:cNvSpPr txBox="1"/>
          <p:nvPr/>
        </p:nvSpPr>
        <p:spPr>
          <a:xfrm>
            <a:off x="6353749" y="5145232"/>
            <a:ext cx="4719994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" altLang="zh-CN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pip install [</a:t>
            </a:r>
            <a:r>
              <a:rPr lang="en" altLang="zh-CN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package_name</a:t>
            </a:r>
            <a:r>
              <a:rPr lang="en" altLang="zh-CN" b="0" i="0" dirty="0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].</a:t>
            </a:r>
            <a:r>
              <a:rPr lang="en" altLang="zh-CN" b="0" i="0" dirty="0" err="1">
                <a:solidFill>
                  <a:srgbClr val="D4D4D4"/>
                </a:solidFill>
                <a:effectLst/>
                <a:latin typeface="Menlo" panose="020B0609030804020204" pitchFamily="49" charset="0"/>
              </a:rPr>
              <a:t>whl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2358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48C96-04D1-7541-9C8F-BEEFCD282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git</a:t>
            </a:r>
            <a:r>
              <a:rPr kumimoji="1" lang="zh-CN" altLang="en-US" dirty="0"/>
              <a:t> 安装和使用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054FDE-73E0-DA4E-AD9F-66D59F3C9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github</a:t>
            </a:r>
            <a:r>
              <a:rPr kumimoji="1" lang="zh-CN" altLang="en-US" dirty="0"/>
              <a:t>是共享代码平台</a:t>
            </a:r>
            <a:endParaRPr kumimoji="1" lang="en-US" altLang="zh-CN" dirty="0"/>
          </a:p>
          <a:p>
            <a:r>
              <a:rPr kumimoji="1" lang="zh-CN" altLang="en-US" dirty="0"/>
              <a:t>版本管理</a:t>
            </a:r>
            <a:endParaRPr kumimoji="1" lang="en-US" altLang="zh-CN" dirty="0"/>
          </a:p>
          <a:p>
            <a:r>
              <a:rPr kumimoji="1" lang="zh-CN" altLang="en-US" dirty="0"/>
              <a:t>合作项目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1194CE-6A52-2549-827A-625476863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7</a:t>
            </a:fld>
            <a:endParaRPr kumimoji="1" lang="zh-CN" altLang="en-US"/>
          </a:p>
        </p:txBody>
      </p:sp>
      <p:pic>
        <p:nvPicPr>
          <p:cNvPr id="1026" name="Picture 2" descr="What is GitHub? — Pythia Foundations">
            <a:extLst>
              <a:ext uri="{FF2B5EF4-FFF2-40B4-BE49-F238E27FC236}">
                <a16:creationId xmlns:a16="http://schemas.microsoft.com/office/drawing/2014/main" id="{05B83B2B-7D9A-E841-92E7-47CF58AFD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294" y="3172078"/>
            <a:ext cx="3921918" cy="2206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E70261A-601D-C54F-8A51-037661B7A973}"/>
              </a:ext>
            </a:extLst>
          </p:cNvPr>
          <p:cNvSpPr txBox="1"/>
          <p:nvPr/>
        </p:nvSpPr>
        <p:spPr>
          <a:xfrm>
            <a:off x="1764506" y="5487428"/>
            <a:ext cx="28074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hlinkClick r:id="rId3"/>
              </a:rPr>
              <a:t>https://github.com/</a:t>
            </a:r>
            <a:r>
              <a:rPr lang="zh-CN" altLang="en-US" sz="2400" dirty="0"/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16403A3-7762-9049-937B-AEAD8B4705AF}"/>
              </a:ext>
            </a:extLst>
          </p:cNvPr>
          <p:cNvSpPr txBox="1"/>
          <p:nvPr/>
        </p:nvSpPr>
        <p:spPr>
          <a:xfrm>
            <a:off x="5326857" y="5487428"/>
            <a:ext cx="6100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hlinkClick r:id="rId4"/>
              </a:rPr>
              <a:t>https://git.ruc.edu.cn/data-science/ds100</a:t>
            </a:r>
            <a:r>
              <a:rPr lang="en-US" altLang="zh-CN" sz="2400" dirty="0"/>
              <a:t> </a:t>
            </a:r>
            <a:endParaRPr lang="zh-CN" altLang="en-US" sz="2400" dirty="0"/>
          </a:p>
        </p:txBody>
      </p:sp>
      <p:pic>
        <p:nvPicPr>
          <p:cNvPr id="12" name="图片 11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7AB4D6E0-D12A-BA41-9F0D-C5BFB311B3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3012" y="2629101"/>
            <a:ext cx="5819775" cy="2715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72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1E79B-7EC9-E44F-B66B-C2BD65562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git</a:t>
            </a:r>
            <a:r>
              <a:rPr kumimoji="1" lang="zh-CN" altLang="en-US" dirty="0"/>
              <a:t> 安装和使用</a:t>
            </a:r>
          </a:p>
        </p:txBody>
      </p:sp>
      <p:pic>
        <p:nvPicPr>
          <p:cNvPr id="6" name="内容占位符 5" descr="图形用户界面, 文本, 应用程序, 聊天或短信&#10;&#10;描述已自动生成">
            <a:extLst>
              <a:ext uri="{FF2B5EF4-FFF2-40B4-BE49-F238E27FC236}">
                <a16:creationId xmlns:a16="http://schemas.microsoft.com/office/drawing/2014/main" id="{20D9C6A6-4D13-B745-9733-94EC3891AA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7840" y="2017966"/>
            <a:ext cx="4662488" cy="1999613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80021C-81A0-5041-9ABF-A979B28D3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8</a:t>
            </a:fld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198685D-AC79-EE45-8747-6893FE7FF77D}"/>
              </a:ext>
            </a:extLst>
          </p:cNvPr>
          <p:cNvSpPr txBox="1"/>
          <p:nvPr/>
        </p:nvSpPr>
        <p:spPr>
          <a:xfrm>
            <a:off x="1180674" y="4192595"/>
            <a:ext cx="36504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400" dirty="0">
                <a:hlinkClick r:id="rId3"/>
              </a:rPr>
              <a:t>https://gitforwindows.org/</a:t>
            </a:r>
            <a:r>
              <a:rPr lang="zh-CN" altLang="en-US" sz="2400" dirty="0"/>
              <a:t> 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D347F5B-CE19-0A44-B257-03FF13D1B430}"/>
              </a:ext>
            </a:extLst>
          </p:cNvPr>
          <p:cNvSpPr txBox="1"/>
          <p:nvPr/>
        </p:nvSpPr>
        <p:spPr>
          <a:xfrm>
            <a:off x="5907114" y="4192595"/>
            <a:ext cx="30932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hlinkClick r:id="rId4"/>
              </a:rPr>
              <a:t>https://git-scm.com</a:t>
            </a:r>
            <a:r>
              <a:rPr lang="zh-CN" altLang="en-US" sz="2400" dirty="0"/>
              <a:t> </a:t>
            </a:r>
          </a:p>
        </p:txBody>
      </p:sp>
      <p:pic>
        <p:nvPicPr>
          <p:cNvPr id="16" name="图片 15" descr="图形用户界面, 应用程序&#10;&#10;描述已自动生成">
            <a:extLst>
              <a:ext uri="{FF2B5EF4-FFF2-40B4-BE49-F238E27FC236}">
                <a16:creationId xmlns:a16="http://schemas.microsoft.com/office/drawing/2014/main" id="{06378895-EDFD-024E-81AF-C1CDD64BD4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7114" y="1968407"/>
            <a:ext cx="5794472" cy="226518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1667B77-47FA-3E4B-9EA8-B261F481A4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840" y="5111538"/>
            <a:ext cx="7645692" cy="59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9883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E81FF7-5CF0-2047-8C33-B676EC05C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git</a:t>
            </a:r>
            <a:r>
              <a:rPr kumimoji="1" lang="zh-CN" altLang="en-US" dirty="0"/>
              <a:t> 安装和使用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97B9362-482C-3947-86FB-A42E3FEC8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常用指令：</a:t>
            </a:r>
            <a:r>
              <a:rPr kumimoji="1" lang="en" altLang="zh-CN" dirty="0"/>
              <a:t>git clone</a:t>
            </a:r>
            <a:r>
              <a:rPr kumimoji="1" lang="zh-CN" altLang="en" dirty="0"/>
              <a:t>、</a:t>
            </a:r>
            <a:r>
              <a:rPr kumimoji="1" lang="en" altLang="zh-CN" dirty="0"/>
              <a:t>git push</a:t>
            </a:r>
            <a:r>
              <a:rPr kumimoji="1" lang="zh-CN" altLang="en" dirty="0"/>
              <a:t>、</a:t>
            </a:r>
            <a:r>
              <a:rPr kumimoji="1" lang="en" altLang="zh-CN" dirty="0"/>
              <a:t>git add </a:t>
            </a:r>
            <a:r>
              <a:rPr kumimoji="1" lang="zh-CN" altLang="en" dirty="0"/>
              <a:t>、</a:t>
            </a:r>
            <a:r>
              <a:rPr kumimoji="1" lang="en" altLang="zh-CN" dirty="0"/>
              <a:t>git commit</a:t>
            </a:r>
            <a:r>
              <a:rPr kumimoji="1" lang="zh-CN" altLang="en" dirty="0"/>
              <a:t>、</a:t>
            </a:r>
            <a:r>
              <a:rPr kumimoji="1" lang="en" altLang="zh-CN" dirty="0"/>
              <a:t>git checkout</a:t>
            </a:r>
            <a:r>
              <a:rPr kumimoji="1" lang="zh-CN" altLang="en" dirty="0"/>
              <a:t>、</a:t>
            </a:r>
            <a:r>
              <a:rPr kumimoji="1" lang="en" altLang="zh-CN" dirty="0"/>
              <a:t>git pull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9947DE-4E5A-CA43-A4D6-63EA70EFC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6ED1DC-EB24-2D46-9C9F-DBDF840474EE}" type="slidenum">
              <a:rPr kumimoji="1" lang="zh-CN" altLang="en-US" smtClean="0"/>
              <a:t>9</a:t>
            </a:fld>
            <a:endParaRPr kumimoji="1"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3AB1C3-4828-0C47-8FFB-DDEC3EDA0338}"/>
              </a:ext>
            </a:extLst>
          </p:cNvPr>
          <p:cNvSpPr txBox="1"/>
          <p:nvPr/>
        </p:nvSpPr>
        <p:spPr>
          <a:xfrm>
            <a:off x="609600" y="5324517"/>
            <a:ext cx="73362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hlinkClick r:id="rId2"/>
              </a:rPr>
              <a:t>https://www.runoob.com/git/git-basic-operations.html</a:t>
            </a:r>
            <a:r>
              <a:rPr lang="zh-CN" altLang="en-US" sz="2400" dirty="0"/>
              <a:t> </a:t>
            </a:r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3E7D68D6-30D6-7F49-BF22-14DB4AB9F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06" y="3127064"/>
            <a:ext cx="6819900" cy="20574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EEE8612-3492-AB4F-BB6D-87D9B6FD285B}"/>
              </a:ext>
            </a:extLst>
          </p:cNvPr>
          <p:cNvSpPr txBox="1"/>
          <p:nvPr/>
        </p:nvSpPr>
        <p:spPr>
          <a:xfrm>
            <a:off x="7782255" y="2726387"/>
            <a:ext cx="321616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dirty="0"/>
              <a:t>生成</a:t>
            </a:r>
            <a:r>
              <a:rPr kumimoji="1" lang="en-US" altLang="zh-CN" dirty="0" err="1"/>
              <a:t>ssh</a:t>
            </a:r>
            <a:r>
              <a:rPr kumimoji="1" lang="en-US" altLang="zh-CN" dirty="0"/>
              <a:t> key</a:t>
            </a:r>
            <a:r>
              <a:rPr kumimoji="1" lang="zh-CN" altLang="en-US" dirty="0"/>
              <a:t>，并将生成的</a:t>
            </a:r>
            <a:r>
              <a:rPr kumimoji="1" lang="en-US" altLang="zh-CN" dirty="0" err="1"/>
              <a:t>ssk</a:t>
            </a:r>
            <a:r>
              <a:rPr kumimoji="1" lang="en-US" altLang="zh-CN" dirty="0"/>
              <a:t> key</a:t>
            </a:r>
            <a:r>
              <a:rPr kumimoji="1" lang="zh-CN" altLang="en-US" dirty="0"/>
              <a:t>加到</a:t>
            </a:r>
            <a:r>
              <a:rPr lang="en-US" altLang="zh-CN" dirty="0" err="1"/>
              <a:t>git.ruc.edu.cn</a:t>
            </a:r>
            <a:r>
              <a:rPr lang="zh-CN" altLang="en-US" dirty="0"/>
              <a:t>中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git</a:t>
            </a:r>
            <a:r>
              <a:rPr kumimoji="1" lang="zh-CN" altLang="en-US" dirty="0"/>
              <a:t>设置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/>
              <a:t>git clone</a:t>
            </a:r>
          </a:p>
          <a:p>
            <a:pPr marL="342900" indent="-342900">
              <a:buAutoNum type="arabicPeriod"/>
            </a:pPr>
            <a:r>
              <a:rPr kumimoji="1" lang="zh-CN" altLang="en-US" dirty="0"/>
              <a:t>写作业</a:t>
            </a:r>
            <a:endParaRPr kumimoji="1" lang="en-US" altLang="zh-CN" dirty="0"/>
          </a:p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rgbClr val="C00000"/>
                </a:solidFill>
              </a:rPr>
              <a:t>git pull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git add .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git commit –m “update message”</a:t>
            </a:r>
          </a:p>
          <a:p>
            <a:pPr marL="342900" indent="-342900">
              <a:buAutoNum type="arabicPeriod"/>
            </a:pPr>
            <a:r>
              <a:rPr kumimoji="1" lang="en-US" altLang="zh-CN" dirty="0"/>
              <a:t>git push</a:t>
            </a:r>
          </a:p>
          <a:p>
            <a:pPr marL="342900" indent="-342900">
              <a:buAutoNum type="arabicPeriod"/>
            </a:pPr>
            <a:r>
              <a:rPr kumimoji="1" lang="en-US" altLang="zh-CN" dirty="0">
                <a:solidFill>
                  <a:srgbClr val="C00000"/>
                </a:solidFill>
              </a:rPr>
              <a:t>git merge + git branch</a:t>
            </a:r>
            <a:endParaRPr kumimoji="1" lang="zh-CN" alt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0515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 kumimoji="1" dirty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tailEnd type="triangle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常用主题楷体+American TypeWriter</Template>
  <TotalTime>299</TotalTime>
  <Words>2688</Words>
  <Application>Microsoft Office PowerPoint</Application>
  <PresentationFormat>宽屏</PresentationFormat>
  <Paragraphs>327</Paragraphs>
  <Slides>37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8" baseType="lpstr">
      <vt:lpstr>Helvetica Neue</vt:lpstr>
      <vt:lpstr>Menlo</vt:lpstr>
      <vt:lpstr>Source Han Sans HC</vt:lpstr>
      <vt:lpstr>等线</vt:lpstr>
      <vt:lpstr>Arial</vt:lpstr>
      <vt:lpstr>Calibri</vt:lpstr>
      <vt:lpstr>Comic Sans MS</vt:lpstr>
      <vt:lpstr>Consolas</vt:lpstr>
      <vt:lpstr>Sylfaen</vt:lpstr>
      <vt:lpstr>Wingdings</vt:lpstr>
      <vt:lpstr>Office 主题</vt:lpstr>
      <vt:lpstr>lab 1:互联网信息获取与解析</vt:lpstr>
      <vt:lpstr>实验环境 :Anaconda与Jupyter Notebook</vt:lpstr>
      <vt:lpstr>实验环境 :Anaconda与Jupyter Notebook</vt:lpstr>
      <vt:lpstr>实验环境:python包的管理</vt:lpstr>
      <vt:lpstr>实验环境:python包的管理</vt:lpstr>
      <vt:lpstr>实验环境:python包的管理</vt:lpstr>
      <vt:lpstr>git 安装和使用</vt:lpstr>
      <vt:lpstr>git 安装和使用</vt:lpstr>
      <vt:lpstr>git 安装和使用</vt:lpstr>
      <vt:lpstr>正则表达式</vt:lpstr>
      <vt:lpstr>什么是正则表达式</vt:lpstr>
      <vt:lpstr>什么是正则表达式</vt:lpstr>
      <vt:lpstr>为什么要用正则表达式</vt:lpstr>
      <vt:lpstr>为什么要用正则表达式</vt:lpstr>
      <vt:lpstr>为什么要用正则表达式</vt:lpstr>
      <vt:lpstr>思考题</vt:lpstr>
      <vt:lpstr>正则表达式写法</vt:lpstr>
      <vt:lpstr>正则表达式写法</vt:lpstr>
      <vt:lpstr>正则表达式写法</vt:lpstr>
      <vt:lpstr>正则表达式写法</vt:lpstr>
      <vt:lpstr>正则表达式在python里的用法</vt:lpstr>
      <vt:lpstr>正则表达式在python里的用法</vt:lpstr>
      <vt:lpstr>CheckPoint 1&amp;&amp;2</vt:lpstr>
      <vt:lpstr>爬虫</vt:lpstr>
      <vt:lpstr>爬虫: 一个例子</vt:lpstr>
      <vt:lpstr>爬虫: 一个例子</vt:lpstr>
      <vt:lpstr>爬虫</vt:lpstr>
      <vt:lpstr>爬虫: 获取网页</vt:lpstr>
      <vt:lpstr>爬虫: 获取网页</vt:lpstr>
      <vt:lpstr>爬虫: 获取请求头与cookie</vt:lpstr>
      <vt:lpstr>爬虫: cookie</vt:lpstr>
      <vt:lpstr>爬虫: 解析网页</vt:lpstr>
      <vt:lpstr>爬虫: 解析网页</vt:lpstr>
      <vt:lpstr>Checkpoint3</vt:lpstr>
      <vt:lpstr>Lab 1:互联网信息获取与解析</vt:lpstr>
      <vt:lpstr>Reference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0</dc:title>
  <dc:creator>李 晓桐</dc:creator>
  <cp:lastModifiedBy>风吹 屁屁凉</cp:lastModifiedBy>
  <cp:revision>58</cp:revision>
  <dcterms:created xsi:type="dcterms:W3CDTF">2023-03-07T08:12:50Z</dcterms:created>
  <dcterms:modified xsi:type="dcterms:W3CDTF">2023-03-09T03:26:16Z</dcterms:modified>
</cp:coreProperties>
</file>